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433" r:id="rId3"/>
    <p:sldId id="432" r:id="rId4"/>
    <p:sldId id="404" r:id="rId5"/>
    <p:sldId id="344" r:id="rId6"/>
    <p:sldId id="434" r:id="rId7"/>
    <p:sldId id="436" r:id="rId8"/>
    <p:sldId id="481" r:id="rId9"/>
    <p:sldId id="482" r:id="rId10"/>
    <p:sldId id="484" r:id="rId11"/>
    <p:sldId id="489" r:id="rId12"/>
    <p:sldId id="490" r:id="rId13"/>
    <p:sldId id="491" r:id="rId14"/>
    <p:sldId id="485" r:id="rId15"/>
    <p:sldId id="442" r:id="rId16"/>
    <p:sldId id="437" r:id="rId17"/>
    <p:sldId id="443" r:id="rId18"/>
    <p:sldId id="462" r:id="rId19"/>
    <p:sldId id="441" r:id="rId20"/>
    <p:sldId id="486" r:id="rId21"/>
    <p:sldId id="492" r:id="rId22"/>
    <p:sldId id="494" r:id="rId23"/>
    <p:sldId id="493" r:id="rId24"/>
    <p:sldId id="461" r:id="rId25"/>
    <p:sldId id="463" r:id="rId26"/>
    <p:sldId id="466" r:id="rId27"/>
    <p:sldId id="438" r:id="rId28"/>
    <p:sldId id="465" r:id="rId29"/>
    <p:sldId id="444" r:id="rId30"/>
    <p:sldId id="480" r:id="rId31"/>
    <p:sldId id="445" r:id="rId32"/>
    <p:sldId id="469" r:id="rId33"/>
    <p:sldId id="468" r:id="rId34"/>
    <p:sldId id="471" r:id="rId35"/>
    <p:sldId id="472" r:id="rId36"/>
    <p:sldId id="470" r:id="rId37"/>
    <p:sldId id="495" r:id="rId38"/>
    <p:sldId id="446" r:id="rId39"/>
    <p:sldId id="473" r:id="rId40"/>
    <p:sldId id="448" r:id="rId41"/>
    <p:sldId id="474" r:id="rId42"/>
    <p:sldId id="449" r:id="rId43"/>
    <p:sldId id="478" r:id="rId44"/>
    <p:sldId id="477" r:id="rId45"/>
    <p:sldId id="475" r:id="rId46"/>
    <p:sldId id="496" r:id="rId47"/>
    <p:sldId id="451" r:id="rId48"/>
    <p:sldId id="497" r:id="rId49"/>
    <p:sldId id="447" r:id="rId50"/>
    <p:sldId id="453" r:id="rId51"/>
    <p:sldId id="456" r:id="rId52"/>
    <p:sldId id="457" r:id="rId53"/>
    <p:sldId id="458" r:id="rId54"/>
    <p:sldId id="479" r:id="rId55"/>
    <p:sldId id="459" r:id="rId56"/>
    <p:sldId id="391" r:id="rId57"/>
  </p:sldIdLst>
  <p:sldSz cx="9144000" cy="6858000" type="screen4x3"/>
  <p:notesSz cx="6881813" cy="100028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66"/>
    <a:srgbClr val="E0E523"/>
    <a:srgbClr val="E4E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30" autoAdjust="0"/>
    <p:restoredTop sz="86268" autoAdjust="0"/>
  </p:normalViewPr>
  <p:slideViewPr>
    <p:cSldViewPr>
      <p:cViewPr>
        <p:scale>
          <a:sx n="60" d="100"/>
          <a:sy n="60" d="100"/>
        </p:scale>
        <p:origin x="-116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500142"/>
          </a:xfrm>
          <a:prstGeom prst="rect">
            <a:avLst/>
          </a:prstGeom>
        </p:spPr>
        <p:txBody>
          <a:bodyPr vert="horz" lIns="96464" tIns="48232" rIns="96464" bIns="48232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64" tIns="48232" rIns="96464" bIns="48232" rtlCol="0"/>
          <a:lstStyle>
            <a:lvl1pPr algn="r">
              <a:defRPr sz="1300"/>
            </a:lvl1pPr>
          </a:lstStyle>
          <a:p>
            <a:fld id="{5C7A8534-7F83-4EAD-90E4-A1608D3A90D2}" type="datetimeFigureOut">
              <a:rPr lang="it-IT" smtClean="0"/>
              <a:pPr/>
              <a:t>27/09/2018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500960"/>
            <a:ext cx="2982119" cy="500142"/>
          </a:xfrm>
          <a:prstGeom prst="rect">
            <a:avLst/>
          </a:prstGeom>
        </p:spPr>
        <p:txBody>
          <a:bodyPr vert="horz" lIns="96464" tIns="48232" rIns="96464" bIns="48232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64" tIns="48232" rIns="96464" bIns="48232" rtlCol="0" anchor="b"/>
          <a:lstStyle>
            <a:lvl1pPr algn="r">
              <a:defRPr sz="1300"/>
            </a:lvl1pPr>
          </a:lstStyle>
          <a:p>
            <a:fld id="{07748CD4-5741-4D01-9250-8D6DDFCE56C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500142"/>
          </a:xfrm>
          <a:prstGeom prst="rect">
            <a:avLst/>
          </a:prstGeom>
        </p:spPr>
        <p:txBody>
          <a:bodyPr vert="horz" lIns="96464" tIns="48232" rIns="96464" bIns="48232" rtlCol="0"/>
          <a:lstStyle>
            <a:lvl1pPr algn="l">
              <a:defRPr sz="1300"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64" tIns="48232" rIns="96464" bIns="48232" rtlCol="0"/>
          <a:lstStyle>
            <a:lvl1pPr algn="r">
              <a:defRPr sz="1300">
                <a:ea typeface="ＭＳ Ｐゴシック" charset="-128"/>
              </a:defRPr>
            </a:lvl1pPr>
          </a:lstStyle>
          <a:p>
            <a:pPr>
              <a:defRPr/>
            </a:pPr>
            <a:fld id="{4F456F74-594E-4859-9EB5-B5A0196BB79B}" type="datetimeFigureOut">
              <a:rPr lang="it-IT"/>
              <a:pPr>
                <a:defRPr/>
              </a:pPr>
              <a:t>27/09/2018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64" tIns="48232" rIns="96464" bIns="48232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182" y="4751349"/>
            <a:ext cx="5505450" cy="4501277"/>
          </a:xfrm>
          <a:prstGeom prst="rect">
            <a:avLst/>
          </a:prstGeom>
        </p:spPr>
        <p:txBody>
          <a:bodyPr vert="horz" lIns="96464" tIns="48232" rIns="96464" bIns="48232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500960"/>
            <a:ext cx="2982119" cy="500142"/>
          </a:xfrm>
          <a:prstGeom prst="rect">
            <a:avLst/>
          </a:prstGeom>
        </p:spPr>
        <p:txBody>
          <a:bodyPr vert="horz" lIns="96464" tIns="48232" rIns="96464" bIns="48232" rtlCol="0" anchor="b"/>
          <a:lstStyle>
            <a:lvl1pPr algn="l">
              <a:defRPr sz="1300"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64" tIns="48232" rIns="96464" bIns="48232" rtlCol="0" anchor="b"/>
          <a:lstStyle>
            <a:lvl1pPr algn="r">
              <a:defRPr sz="1300">
                <a:ea typeface="ＭＳ Ｐゴシック" charset="-128"/>
              </a:defRPr>
            </a:lvl1pPr>
          </a:lstStyle>
          <a:p>
            <a:pPr>
              <a:defRPr/>
            </a:pPr>
            <a:fld id="{4E9E8DDC-9C20-4AF4-8082-ACB19A224A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15812E-115B-45FD-8697-36CF37F9781A}" type="slidenum">
              <a:rPr lang="it-IT" smtClean="0">
                <a:ea typeface="ＭＳ Ｐゴシック" pitchFamily="34" charset="-128"/>
              </a:rPr>
              <a:pPr/>
              <a:t>1</a:t>
            </a:fld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8DDC-9C20-4AF4-8082-ACB19A224A33}" type="slidenum">
              <a:rPr lang="it-IT" smtClean="0"/>
              <a:pPr>
                <a:defRPr/>
              </a:pPr>
              <a:t>52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8DDC-9C20-4AF4-8082-ACB19A224A33}" type="slidenum">
              <a:rPr lang="it-IT" smtClean="0"/>
              <a:pPr>
                <a:defRPr/>
              </a:pPr>
              <a:t>53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8DDC-9C20-4AF4-8082-ACB19A224A33}" type="slidenum">
              <a:rPr lang="it-IT" smtClean="0"/>
              <a:pPr>
                <a:defRPr/>
              </a:pPr>
              <a:t>54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8DDC-9C20-4AF4-8082-ACB19A224A33}" type="slidenum">
              <a:rPr lang="it-IT" smtClean="0"/>
              <a:pPr>
                <a:defRPr/>
              </a:pPr>
              <a:t>55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DF1C9-38AC-4181-B99C-D2EDBE3787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3CC93-A09C-433C-A7D9-E1EDCD1FBF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C160-B4C4-4720-ABDB-E5D498A93E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16005-8C32-4C19-A477-739C7C7FD9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olo, contenuto 2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DC97C-ACEC-41CC-AC88-E7188BC0FC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2786E-C535-4AA5-9F29-8702E4871A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D4E7-DFAB-4C4B-95F0-A8B0C0A711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7184D-7F52-4151-9F1E-492A665C5A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0D07E-3574-4113-BA8E-602FA4AF88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D34E6-39CD-4374-AF71-C42C8F748A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ECF19-2D56-45EE-9736-C988723212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5C42A-DEC2-45DD-8A4C-FF5E0096DE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1F925-0344-42A2-9291-33B0E5E384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A4758-EAE6-41AE-AAFB-B641437498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25C5-084E-4A6E-AD58-C94DB09C09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fld id="{27C534E3-D30E-4402-A34D-9EB699C2CE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08050"/>
            <a:ext cx="9144000" cy="3521082"/>
          </a:xfrm>
        </p:spPr>
        <p:txBody>
          <a:bodyPr/>
          <a:lstStyle/>
          <a:p>
            <a:pPr eaLnBrk="1" hangingPunct="1"/>
            <a:r>
              <a:rPr lang="it-IT" sz="6600" b="1" dirty="0" smtClean="0">
                <a:solidFill>
                  <a:srgbClr val="00B050"/>
                </a:solidFill>
                <a:ea typeface="ＭＳ Ｐゴシック" pitchFamily="34" charset="-128"/>
              </a:rPr>
              <a:t>Linee guida: un efficace preparazione fisica di inizio anno.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072074"/>
            <a:ext cx="6400800" cy="927088"/>
          </a:xfrm>
        </p:spPr>
        <p:txBody>
          <a:bodyPr/>
          <a:lstStyle/>
          <a:p>
            <a:pPr eaLnBrk="1" hangingPunct="1"/>
            <a:r>
              <a:rPr lang="it-IT" sz="1800" dirty="0" smtClean="0">
                <a:ea typeface="ＭＳ Ｐゴシック" pitchFamily="34" charset="-128"/>
              </a:rPr>
              <a:t>Corso di domenica </a:t>
            </a:r>
            <a:r>
              <a:rPr lang="it-IT" sz="1800" dirty="0" smtClean="0">
                <a:ea typeface="ＭＳ Ｐゴシック" pitchFamily="34" charset="-128"/>
              </a:rPr>
              <a:t>30</a:t>
            </a:r>
            <a:r>
              <a:rPr lang="it-IT" sz="1800" dirty="0" smtClean="0">
                <a:ea typeface="ＭＳ Ｐゴシック" pitchFamily="34" charset="-128"/>
              </a:rPr>
              <a:t> </a:t>
            </a:r>
            <a:r>
              <a:rPr lang="it-IT" sz="1800" dirty="0" smtClean="0">
                <a:ea typeface="ＭＳ Ｐゴシック" pitchFamily="34" charset="-128"/>
              </a:rPr>
              <a:t>Settembre. </a:t>
            </a:r>
          </a:p>
          <a:p>
            <a:pPr eaLnBrk="1" hangingPunct="1"/>
            <a:endParaRPr lang="it-IT" sz="2000" dirty="0" smtClean="0">
              <a:ea typeface="ＭＳ Ｐゴシック" pitchFamily="34" charset="-128"/>
            </a:endParaRPr>
          </a:p>
          <a:p>
            <a:pPr eaLnBrk="1" hangingPunct="1"/>
            <a:r>
              <a:rPr lang="it-IT" sz="2800" dirty="0" smtClean="0">
                <a:ea typeface="ＭＳ Ｐゴシック" pitchFamily="34" charset="-128"/>
              </a:rPr>
              <a:t>Arianna Dott.ssa Fogliata</a:t>
            </a:r>
          </a:p>
          <a:p>
            <a:pPr eaLnBrk="1" hangingPunct="1"/>
            <a:endParaRPr lang="it-IT" sz="2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</a:rPr>
              <a:t>Respirazione-Centro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17144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La </a:t>
            </a:r>
            <a:r>
              <a:rPr lang="it-IT" b="1" dirty="0" smtClean="0"/>
              <a:t>respirazione</a:t>
            </a:r>
            <a:r>
              <a:rPr lang="it-IT" dirty="0" smtClean="0"/>
              <a:t> è un </a:t>
            </a:r>
            <a:r>
              <a:rPr lang="it-IT" dirty="0" smtClean="0">
                <a:latin typeface="+mn-lt"/>
              </a:rPr>
              <a:t>processo biochimico del metabolismo  energetico degli organismi aerobici e anaerobici, attraverso il quale l'ossidazione dei composti organici si completa con la riduzione ad altro composto o elemento. Avviene a livello degli alveoli polmonari ed è gestita dal muscolo diaframmatico.</a:t>
            </a:r>
            <a:endParaRPr lang="it-IT" dirty="0">
              <a:latin typeface="+mn-lt"/>
            </a:endParaRPr>
          </a:p>
        </p:txBody>
      </p:sp>
      <p:pic>
        <p:nvPicPr>
          <p:cNvPr id="47106" name="Picture 2" descr="Risultati immagini per 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928934"/>
            <a:ext cx="2143140" cy="3077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</a:rPr>
              <a:t>Riportare la respirazione diaframmatica </a:t>
            </a:r>
            <a:endParaRPr lang="it-IT" b="1" dirty="0">
              <a:solidFill>
                <a:srgbClr val="00B050"/>
              </a:solidFill>
            </a:endParaRPr>
          </a:p>
        </p:txBody>
      </p:sp>
      <p:pic>
        <p:nvPicPr>
          <p:cNvPr id="75778" name="Picture 2" descr="Risultati immagini per respirare di pan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5786478" cy="3857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-71438" y="274638"/>
            <a:ext cx="9358346" cy="2868610"/>
          </a:xfrm>
        </p:spPr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>Obiettivo a BREVE TERMINE</a:t>
            </a:r>
            <a:r>
              <a:rPr lang="it-IT" sz="1800" dirty="0" smtClean="0">
                <a:solidFill>
                  <a:schemeClr val="tx1"/>
                </a:solidFill>
              </a:rPr>
              <a:t/>
            </a:r>
            <a:br>
              <a:rPr lang="it-IT" sz="1800" dirty="0" smtClean="0">
                <a:solidFill>
                  <a:schemeClr val="tx1"/>
                </a:solidFill>
              </a:rPr>
            </a:br>
            <a:r>
              <a:rPr lang="it-IT" sz="1800" dirty="0" smtClean="0">
                <a:solidFill>
                  <a:schemeClr val="tx1"/>
                </a:solidFill>
              </a:rPr>
              <a:t/>
            </a:r>
            <a:br>
              <a:rPr lang="it-IT" sz="1800" dirty="0" smtClean="0">
                <a:solidFill>
                  <a:schemeClr val="tx1"/>
                </a:solidFill>
              </a:rPr>
            </a:br>
            <a:r>
              <a:rPr lang="it-IT" sz="1800" dirty="0" smtClean="0">
                <a:solidFill>
                  <a:schemeClr val="tx1"/>
                </a:solidFill>
              </a:rPr>
              <a:t/>
            </a:r>
            <a:br>
              <a:rPr lang="it-IT" sz="1800" dirty="0" smtClean="0">
                <a:solidFill>
                  <a:schemeClr val="tx1"/>
                </a:solidFill>
              </a:rPr>
            </a:br>
            <a:r>
              <a:rPr lang="it-IT" sz="1800" dirty="0" smtClean="0">
                <a:solidFill>
                  <a:schemeClr val="tx1"/>
                </a:solidFill>
              </a:rPr>
              <a:t>“L’allenamento giovanile non può essere un allenamento per adulti ridotto in intensità o quantità neppure in fase di inizio stagione”</a:t>
            </a:r>
            <a:br>
              <a:rPr lang="it-IT" sz="1800" dirty="0" smtClean="0">
                <a:solidFill>
                  <a:schemeClr val="tx1"/>
                </a:solidFill>
              </a:rPr>
            </a:br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/>
            </a:r>
            <a:b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14348" y="3460624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>
                <a:latin typeface="+mn-lt"/>
              </a:rPr>
              <a:t>Recupero capacità anaerobiche;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latin typeface="+mn-lt"/>
              </a:rPr>
              <a:t>Recupero eventuale tonicità muscolare: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latin typeface="+mn-lt"/>
              </a:rPr>
              <a:t>Prevenzione;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latin typeface="+mn-lt"/>
              </a:rPr>
              <a:t>Esercizi di ripresa della mobilità articolare;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latin typeface="+mn-lt"/>
              </a:rPr>
              <a:t>Esercizi di ripresa dell’allungamento muscolare;</a:t>
            </a:r>
          </a:p>
          <a:p>
            <a:pPr marL="342900" indent="-342900">
              <a:buFont typeface="+mj-lt"/>
              <a:buAutoNum type="arabicPeriod"/>
            </a:pPr>
            <a:endParaRPr lang="it-I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0" y="500050"/>
            <a:ext cx="9144000" cy="1143000"/>
          </a:xfrm>
        </p:spPr>
        <p:txBody>
          <a:bodyPr/>
          <a:lstStyle/>
          <a:p>
            <a:r>
              <a:rPr lang="it-IT" sz="4000" b="1" dirty="0" smtClean="0">
                <a:solidFill>
                  <a:srgbClr val="00B050"/>
                </a:solidFill>
              </a:rPr>
              <a:t>Recupero delle capacità di tipo anaerobico</a:t>
            </a:r>
            <a:endParaRPr lang="it-IT" sz="4000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457200" y="2143117"/>
            <a:ext cx="8229600" cy="2928958"/>
          </a:xfrm>
        </p:spPr>
        <p:txBody>
          <a:bodyPr/>
          <a:lstStyle/>
          <a:p>
            <a:pPr marL="457200" indent="-457200" algn="ctr">
              <a:buNone/>
            </a:pPr>
            <a:r>
              <a:rPr lang="it-IT" sz="2000" dirty="0" smtClean="0"/>
              <a:t>E’ un indice che determina il livello massimo di sforzo fisico che l'organismo può sostenere senza accumulare acido lattico e ioni idrogeno  nel sangue e nei muscoli</a:t>
            </a:r>
            <a:r>
              <a:rPr lang="it-IT" sz="2000" baseline="30000" dirty="0" smtClean="0"/>
              <a:t>.</a:t>
            </a:r>
          </a:p>
          <a:p>
            <a:pPr marL="457200" indent="-457200" algn="ctr">
              <a:buNone/>
            </a:pPr>
            <a:r>
              <a:rPr lang="it-IT" sz="2000" dirty="0" smtClean="0"/>
              <a:t>Livello di intensità dell'attività fisica di durata oltre il quale il metabolismo energetico passa dall'affidamento al sistema aerobico verso quello anaerobico utile per la pallavolo.</a:t>
            </a:r>
          </a:p>
          <a:p>
            <a:pPr marL="457200" indent="-457200">
              <a:buNone/>
            </a:pPr>
            <a:endParaRPr lang="it-IT" sz="2000" dirty="0" smtClean="0"/>
          </a:p>
          <a:p>
            <a:pPr marL="457200" indent="-457200">
              <a:buNone/>
            </a:pPr>
            <a:endParaRPr lang="it-I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it-IT" sz="4000" b="1" dirty="0" smtClean="0">
                <a:solidFill>
                  <a:srgbClr val="00B050"/>
                </a:solidFill>
              </a:rPr>
              <a:t>Recupero delle capacità di tipo anaerobico: ATTIVATORI</a:t>
            </a:r>
            <a:endParaRPr lang="it-IT" sz="4000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/>
          <a:lstStyle/>
          <a:p>
            <a:pPr marL="457200" indent="-457200">
              <a:buNone/>
            </a:pPr>
            <a:endParaRPr lang="it-IT" sz="2000" dirty="0" smtClean="0"/>
          </a:p>
          <a:p>
            <a:pPr marL="457200" indent="-457200">
              <a:buNone/>
            </a:pPr>
            <a:r>
              <a:rPr lang="it-IT" sz="2000" b="1" i="1" u="sng" dirty="0" smtClean="0"/>
              <a:t>INTERVAL </a:t>
            </a:r>
            <a:r>
              <a:rPr lang="it-IT" sz="2000" b="1" i="1" u="sng" dirty="0" err="1" smtClean="0"/>
              <a:t>TRANING</a:t>
            </a:r>
            <a:r>
              <a:rPr lang="it-IT" sz="2000" dirty="0" err="1" smtClean="0"/>
              <a:t>=</a:t>
            </a:r>
            <a:endParaRPr lang="it-IT" sz="2000" dirty="0" smtClean="0"/>
          </a:p>
          <a:p>
            <a:pPr marL="457200" indent="-457200">
              <a:buNone/>
            </a:pPr>
            <a:endParaRPr lang="it-IT" sz="2000" dirty="0" smtClean="0"/>
          </a:p>
          <a:p>
            <a:pPr marL="457200" indent="-457200">
              <a:buNone/>
            </a:pPr>
            <a:endParaRPr lang="it-IT" sz="2000" dirty="0" smtClean="0"/>
          </a:p>
          <a:p>
            <a:pPr marL="457200" indent="-457200">
              <a:buNone/>
            </a:pPr>
            <a:endParaRPr lang="it-IT" sz="2000" dirty="0" smtClean="0"/>
          </a:p>
          <a:p>
            <a:pPr marL="457200" indent="-457200">
              <a:buNone/>
            </a:pPr>
            <a:r>
              <a:rPr lang="it-IT" sz="2000" b="1" i="1" u="sng" dirty="0" smtClean="0"/>
              <a:t>CIRCUIT </a:t>
            </a:r>
            <a:r>
              <a:rPr lang="it-IT" sz="2000" b="1" i="1" u="sng" dirty="0" err="1" smtClean="0"/>
              <a:t>TRAINING</a:t>
            </a:r>
            <a:r>
              <a:rPr lang="it-IT" sz="2000" dirty="0" err="1" smtClean="0"/>
              <a:t>=</a:t>
            </a:r>
            <a:endParaRPr lang="it-IT" sz="2000" dirty="0" smtClean="0"/>
          </a:p>
          <a:p>
            <a:pPr marL="457200" indent="-457200">
              <a:buNone/>
            </a:pPr>
            <a:endParaRPr lang="it-IT" sz="2000" dirty="0" smtClean="0"/>
          </a:p>
          <a:p>
            <a:pPr marL="457200" indent="-457200">
              <a:buNone/>
            </a:pPr>
            <a:endParaRPr lang="it-IT" sz="2000" dirty="0" smtClean="0"/>
          </a:p>
          <a:p>
            <a:pPr marL="457200" indent="-457200">
              <a:buNone/>
            </a:pPr>
            <a:endParaRPr lang="it-IT" sz="2000" b="1" i="1" u="sng" dirty="0" smtClean="0"/>
          </a:p>
          <a:p>
            <a:pPr marL="457200" indent="-457200">
              <a:buNone/>
            </a:pPr>
            <a:r>
              <a:rPr lang="it-IT" sz="2000" b="1" i="1" u="sng" dirty="0" smtClean="0"/>
              <a:t>PLAY </a:t>
            </a:r>
            <a:r>
              <a:rPr lang="it-IT" sz="2000" b="1" i="1" u="sng" dirty="0" err="1" smtClean="0"/>
              <a:t>CIRCUIT</a:t>
            </a:r>
            <a:r>
              <a:rPr lang="it-IT" kern="1200" dirty="0" err="1" smtClean="0">
                <a:latin typeface="Arial" charset="0"/>
                <a:ea typeface="ＭＳ Ｐゴシック" pitchFamily="34" charset="-128"/>
              </a:rPr>
              <a:t>=</a:t>
            </a:r>
            <a:r>
              <a:rPr lang="it-IT" kern="1200" dirty="0" smtClean="0">
                <a:latin typeface="Arial" charset="0"/>
                <a:ea typeface="ＭＳ Ｐゴシック" pitchFamily="34" charset="-128"/>
              </a:rPr>
              <a:t>       </a:t>
            </a:r>
            <a:r>
              <a:rPr lang="it-IT" sz="1800" kern="1200" dirty="0" smtClean="0">
                <a:latin typeface="Arial" charset="0"/>
                <a:ea typeface="ＭＳ Ｐゴシック" pitchFamily="34" charset="-128"/>
              </a:rPr>
              <a:t>Attraverso esercizi di matrice  giocosa o non                     			consolidata si lavora sulla </a:t>
            </a:r>
            <a:r>
              <a:rPr lang="it-IT" sz="1800" kern="1200" dirty="0" err="1" smtClean="0">
                <a:latin typeface="Arial" charset="0"/>
                <a:ea typeface="ＭＳ Ｐゴシック" pitchFamily="34" charset="-128"/>
              </a:rPr>
              <a:t>capcità</a:t>
            </a:r>
            <a:r>
              <a:rPr lang="it-IT" sz="1800" kern="1200" dirty="0" smtClean="0">
                <a:latin typeface="Arial" charset="0"/>
                <a:ea typeface="ＭＳ Ｐゴシック" pitchFamily="34" charset="-128"/>
              </a:rPr>
              <a:t> reattiva continua 			dell’atleta.</a:t>
            </a:r>
          </a:p>
          <a:p>
            <a:pPr marL="457200" indent="-457200">
              <a:buNone/>
            </a:pPr>
            <a:endParaRPr lang="it-IT" sz="2000" dirty="0" smtClean="0"/>
          </a:p>
          <a:p>
            <a:pPr marL="457200" indent="-457200">
              <a:buNone/>
            </a:pPr>
            <a:endParaRPr lang="it-IT" sz="2000" dirty="0" smtClean="0"/>
          </a:p>
          <a:p>
            <a:pPr marL="457200" indent="-457200">
              <a:buNone/>
            </a:pPr>
            <a:endParaRPr lang="it-IT" sz="20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3357554" y="1857364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E’ un genere di esercizio fisico  discontinuo che solitamente viene caratterizzato da una successione di esercizi alternando bassa e alta intensità intervallati.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357554" y="3357562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svolgono una  serie di esercizi multipli usando ripetizioni </a:t>
            </a:r>
            <a:r>
              <a:rPr lang="it-IT" dirty="0" err="1" smtClean="0"/>
              <a:t>medio-alte</a:t>
            </a:r>
            <a:r>
              <a:rPr lang="it-IT" dirty="0" smtClean="0"/>
              <a:t>, basse intensità di carico, senza pause, o con pause molto brevi tra gli esercizi.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0" y="2857496"/>
            <a:ext cx="9144000" cy="3071834"/>
          </a:xfrm>
        </p:spPr>
        <p:txBody>
          <a:bodyPr/>
          <a:lstStyle/>
          <a:p>
            <a:r>
              <a:rPr lang="it-IT" sz="1600" dirty="0" smtClean="0">
                <a:latin typeface="+mn-lt"/>
              </a:rPr>
              <a:t>“</a:t>
            </a:r>
            <a:r>
              <a:rPr lang="it-IT" sz="1600" b="1" dirty="0" smtClean="0">
                <a:latin typeface="+mn-lt"/>
              </a:rPr>
              <a:t>L’ALLENAMENTO SPORTIVO GIOVANILE MODERNO COME:</a:t>
            </a:r>
            <a:br>
              <a:rPr lang="it-IT" sz="1600" b="1" dirty="0" smtClean="0">
                <a:latin typeface="+mn-lt"/>
              </a:rPr>
            </a:br>
            <a:r>
              <a:rPr lang="it-IT" sz="1600" b="1" dirty="0" smtClean="0">
                <a:latin typeface="+mn-lt"/>
              </a:rPr>
              <a:t/>
            </a:r>
            <a:br>
              <a:rPr lang="it-IT" sz="1600" b="1" dirty="0" smtClean="0">
                <a:latin typeface="+mn-lt"/>
              </a:rPr>
            </a:br>
            <a:r>
              <a:rPr lang="it-IT" sz="1600" dirty="0" smtClean="0">
                <a:latin typeface="+mn-lt"/>
              </a:rPr>
              <a:t> UN PROCESSO PEDAGOGICO EDUCATIVO COMPLESSO CHE SI CONCRETIZZA NELL’ORGANIZZAZIONE </a:t>
            </a:r>
            <a:r>
              <a:rPr lang="it-IT" sz="1600" b="1" dirty="0" smtClean="0">
                <a:latin typeface="+mn-lt"/>
              </a:rPr>
              <a:t>DELL’ESERCIZIO FISICO RIPETUTO  TALE  DA PRODURRE SFORZI PROGRESSIVAMENTE CRESCENTI IN UNA CONTINUA VARIAZIONE DEL LORO SVILUPPO, PER STIMOLARE I PROCESSI </a:t>
            </a:r>
            <a:r>
              <a:rPr lang="it-IT" sz="1600" b="1" dirty="0" err="1" smtClean="0">
                <a:latin typeface="+mn-lt"/>
              </a:rPr>
              <a:t>DI</a:t>
            </a:r>
            <a:r>
              <a:rPr lang="it-IT" sz="1600" b="1" dirty="0" smtClean="0">
                <a:latin typeface="+mn-lt"/>
              </a:rPr>
              <a:t> SUPERCOMPENSAZIONE DELL’ORGANISMO </a:t>
            </a:r>
            <a:r>
              <a:rPr lang="it-IT" sz="1600" dirty="0" smtClean="0">
                <a:latin typeface="+mn-lt"/>
              </a:rPr>
              <a:t>E MIGLIORARE LE CAPACITA’ FISICHE, PSICHICHE, TECNICHE E TATTICHE DELL’ATLETA AL FINE </a:t>
            </a:r>
            <a:r>
              <a:rPr lang="it-IT" sz="1600" dirty="0" err="1" smtClean="0">
                <a:latin typeface="+mn-lt"/>
              </a:rPr>
              <a:t>DI</a:t>
            </a:r>
            <a:r>
              <a:rPr lang="it-IT" sz="1600" dirty="0" smtClean="0">
                <a:latin typeface="+mn-lt"/>
              </a:rPr>
              <a:t> ESALTARNE E CONSOLIDARNE IL RENDIMENTO IN GARA”</a:t>
            </a:r>
            <a:br>
              <a:rPr lang="it-IT" sz="1600" dirty="0" smtClean="0">
                <a:latin typeface="+mn-lt"/>
              </a:rPr>
            </a:br>
            <a:r>
              <a:rPr lang="it-IT" sz="1600" dirty="0" smtClean="0">
                <a:latin typeface="+mn-lt"/>
              </a:rPr>
              <a:t> </a:t>
            </a:r>
            <a:br>
              <a:rPr lang="it-IT" sz="1600" dirty="0" smtClean="0">
                <a:latin typeface="+mn-lt"/>
              </a:rPr>
            </a:br>
            <a:r>
              <a:rPr lang="it-IT" sz="1600" dirty="0" smtClean="0">
                <a:latin typeface="+mn-lt"/>
              </a:rPr>
              <a:t/>
            </a:r>
            <a:br>
              <a:rPr lang="it-IT" sz="1600" dirty="0" smtClean="0">
                <a:latin typeface="+mn-lt"/>
              </a:rPr>
            </a:br>
            <a:r>
              <a:rPr lang="it-IT" sz="1600" dirty="0" smtClean="0">
                <a:latin typeface="+mn-lt"/>
              </a:rPr>
              <a:t/>
            </a:r>
            <a:br>
              <a:rPr lang="it-IT" sz="1600" dirty="0" smtClean="0">
                <a:latin typeface="+mn-lt"/>
              </a:rPr>
            </a:br>
            <a:r>
              <a:rPr lang="it-IT" sz="1600" dirty="0" smtClean="0">
                <a:latin typeface="+mn-lt"/>
              </a:rPr>
              <a:t>MA SI DEFINISCE CORRETTO SOLO SE IL MIGLIORAMENTO DEI RISULTATI IN ETÀ GIOVANILE NON </a:t>
            </a:r>
            <a:r>
              <a:rPr lang="it-IT" sz="1600" b="1" u="sng" dirty="0" smtClean="0">
                <a:latin typeface="+mn-lt"/>
              </a:rPr>
              <a:t>È COSÌ RAPIDO DA LIMITARE O IMPEDIRE LA CAPACITÀ </a:t>
            </a:r>
            <a:r>
              <a:rPr lang="it-IT" sz="1600" b="1" u="sng" dirty="0" err="1" smtClean="0">
                <a:latin typeface="+mn-lt"/>
              </a:rPr>
              <a:t>DI</a:t>
            </a:r>
            <a:r>
              <a:rPr lang="it-IT" sz="1600" b="1" u="sng" dirty="0" smtClean="0">
                <a:latin typeface="+mn-lt"/>
              </a:rPr>
              <a:t> PRESTAZIONE IN ETÀ ADULTA</a:t>
            </a:r>
            <a:endParaRPr lang="it-IT" sz="1600" b="1" u="sng" dirty="0"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00034" y="428604"/>
            <a:ext cx="83582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00B050"/>
                </a:solidFill>
                <a:latin typeface="+mn-lt"/>
              </a:rPr>
              <a:t>Gli Attivatori funzionano per Supercompensazione:</a:t>
            </a:r>
            <a:endParaRPr lang="it-IT" sz="44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71472" y="6429396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n-lt"/>
              </a:rPr>
              <a:t>Prof. Carlo </a:t>
            </a:r>
            <a:r>
              <a:rPr lang="it-IT" dirty="0" err="1" smtClean="0">
                <a:latin typeface="+mn-lt"/>
              </a:rPr>
              <a:t>Vittori</a:t>
            </a:r>
            <a:r>
              <a:rPr lang="it-IT" dirty="0" smtClean="0">
                <a:latin typeface="+mn-lt"/>
              </a:rPr>
              <a:t>; Prof. Butteri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it-IT" sz="4000" b="1" dirty="0" smtClean="0">
                <a:solidFill>
                  <a:srgbClr val="00B050"/>
                </a:solidFill>
                <a:ea typeface="ＭＳ Ｐゴシック" pitchFamily="34" charset="-128"/>
              </a:rPr>
              <a:t>Supercompensazione: Quale?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/>
          <a:lstStyle/>
          <a:p>
            <a:pPr marL="457200" indent="-457200">
              <a:buNone/>
            </a:pPr>
            <a:r>
              <a:rPr lang="it-IT" sz="2400" dirty="0" smtClean="0"/>
              <a:t>Un condizionamento allenante si può creare attraverso: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Aumento dei carichi;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Aumento degli angoli;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u="sng" dirty="0" smtClean="0"/>
              <a:t>Aumento dell’intensità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pic>
        <p:nvPicPr>
          <p:cNvPr id="4" name="Immagine 3" descr="gorilla che pensa_hd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357562"/>
            <a:ext cx="4071966" cy="2618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85720" y="428604"/>
            <a:ext cx="80724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00B050"/>
                </a:solidFill>
                <a:latin typeface="+mn-lt"/>
              </a:rPr>
              <a:t>Indicazione III: dobbiamo limitare il più possibile conseguenze a lungo-termine. </a:t>
            </a:r>
            <a:endParaRPr lang="it-IT" sz="44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9" name="Immagine 8" descr="infortun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3571876"/>
            <a:ext cx="2786082" cy="2428892"/>
          </a:xfrm>
          <a:prstGeom prst="rect">
            <a:avLst/>
          </a:prstGeom>
        </p:spPr>
      </p:pic>
      <p:pic>
        <p:nvPicPr>
          <p:cNvPr id="4" name="Immagine 3" descr="schie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3181402"/>
            <a:ext cx="2857520" cy="2776491"/>
          </a:xfrm>
          <a:prstGeom prst="rect">
            <a:avLst/>
          </a:prstGeom>
        </p:spPr>
      </p:pic>
      <p:pic>
        <p:nvPicPr>
          <p:cNvPr id="5" name="Immagine 4" descr="ragazza sp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2428868"/>
            <a:ext cx="2286000" cy="351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it-IT" sz="4000" b="1" dirty="0" smtClean="0">
                <a:solidFill>
                  <a:srgbClr val="00B050"/>
                </a:solidFill>
                <a:ea typeface="ＭＳ Ｐゴシック" pitchFamily="34" charset="-128"/>
              </a:rPr>
              <a:t>Esempio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52768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5715008" y="2214554"/>
            <a:ext cx="3071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Densità ossea in base al tipo di allenamento in fase di crescita.</a:t>
            </a:r>
          </a:p>
          <a:p>
            <a:r>
              <a:rPr lang="it-IT" dirty="0" smtClean="0"/>
              <a:t>Adattato da </a:t>
            </a:r>
            <a:r>
              <a:rPr lang="it-IT" dirty="0" err="1" smtClean="0"/>
              <a:t>Drinkwater</a:t>
            </a:r>
            <a:r>
              <a:rPr lang="it-IT" dirty="0" smtClean="0"/>
              <a:t>. “</a:t>
            </a:r>
            <a:r>
              <a:rPr lang="it-IT" dirty="0" err="1" smtClean="0"/>
              <a:t>Pysical</a:t>
            </a:r>
            <a:r>
              <a:rPr lang="it-IT" dirty="0" smtClean="0"/>
              <a:t> </a:t>
            </a:r>
            <a:r>
              <a:rPr lang="it-IT" dirty="0" err="1" smtClean="0"/>
              <a:t>activity</a:t>
            </a:r>
            <a:r>
              <a:rPr lang="it-IT" dirty="0" smtClean="0"/>
              <a:t>, fitness and </a:t>
            </a:r>
            <a:r>
              <a:rPr lang="it-IT" dirty="0" err="1" smtClean="0"/>
              <a:t>health</a:t>
            </a:r>
            <a:r>
              <a:rPr lang="it-IT" dirty="0" smtClean="0"/>
              <a:t>, a cura di </a:t>
            </a:r>
            <a:r>
              <a:rPr lang="it-IT" dirty="0" err="1" smtClean="0"/>
              <a:t>Bouchard</a:t>
            </a:r>
            <a:r>
              <a:rPr lang="it-IT" dirty="0" smtClean="0"/>
              <a:t>  e all. </a:t>
            </a:r>
            <a:r>
              <a:rPr lang="it-IT" dirty="0" err="1" smtClean="0"/>
              <a:t>Champaign</a:t>
            </a:r>
            <a:r>
              <a:rPr lang="it-IT" dirty="0" smtClean="0"/>
              <a:t>, </a:t>
            </a:r>
            <a:r>
              <a:rPr lang="it-IT" dirty="0" err="1" smtClean="0"/>
              <a:t>human</a:t>
            </a:r>
            <a:r>
              <a:rPr lang="it-IT" dirty="0" smtClean="0"/>
              <a:t> </a:t>
            </a:r>
            <a:r>
              <a:rPr lang="it-IT" dirty="0" err="1" smtClean="0"/>
              <a:t>kinetic</a:t>
            </a:r>
            <a:r>
              <a:rPr lang="it-IT" dirty="0" smtClean="0"/>
              <a:t>, 1994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>Teniamo presente: </a:t>
            </a:r>
            <a:r>
              <a:rPr lang="it-IT" sz="4000" b="1" dirty="0" smtClean="0">
                <a:solidFill>
                  <a:srgbClr val="00B050"/>
                </a:solidFill>
                <a:ea typeface="ＭＳ Ｐゴシック" pitchFamily="34" charset="-128"/>
              </a:rPr>
              <a:t>differenze di genere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Femmine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7" name="Segnaposto contenuto 6" descr="femmina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4414" y="4857760"/>
            <a:ext cx="1166005" cy="1166005"/>
          </a:xfrm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Maschi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8" name="Segnaposto contenuto 7" descr="maschio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643570" y="4714884"/>
            <a:ext cx="1310492" cy="1310492"/>
          </a:xfrm>
        </p:spPr>
      </p:pic>
      <p:sp>
        <p:nvSpPr>
          <p:cNvPr id="9" name="CasellaDiTesto 8"/>
          <p:cNvSpPr txBox="1"/>
          <p:nvPr/>
        </p:nvSpPr>
        <p:spPr>
          <a:xfrm>
            <a:off x="500034" y="2643182"/>
            <a:ext cx="3500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Maggior produzione di estrogeni;</a:t>
            </a:r>
          </a:p>
          <a:p>
            <a:r>
              <a:rPr lang="it-IT" dirty="0" smtClean="0"/>
              <a:t>La capacità di generare forza si esprime in modo più veloce; </a:t>
            </a:r>
          </a:p>
          <a:p>
            <a:r>
              <a:rPr lang="it-IT" dirty="0" smtClean="0"/>
              <a:t>Cosiddetta “forza massimale” meglio no prima dei 16/17 anni,</a:t>
            </a:r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714876" y="2631040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Maggior produzione di testosterone;</a:t>
            </a:r>
          </a:p>
          <a:p>
            <a:r>
              <a:rPr lang="it-IT" dirty="0" smtClean="0"/>
              <a:t>La capacità di generare forza si esprime in modo più lento;</a:t>
            </a:r>
          </a:p>
          <a:p>
            <a:r>
              <a:rPr lang="it-IT" dirty="0" smtClean="0"/>
              <a:t>Cosiddetta “forza massimale” meglio no prima dei 18/20 anni,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57158" y="642939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Colli, 2007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-214346" y="274638"/>
            <a:ext cx="9358346" cy="1797040"/>
          </a:xfrm>
        </p:spPr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>Indicazione I: “ Obiettivi generali”</a:t>
            </a:r>
            <a:b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endParaRPr lang="it-IT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71472" y="1928802"/>
            <a:ext cx="78581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it-IT" dirty="0" smtClean="0">
                <a:latin typeface="+mn-lt"/>
              </a:rPr>
              <a:t>Periodo di preparazione fisica di inizio anno:</a:t>
            </a:r>
            <a:r>
              <a:rPr lang="it-IT" dirty="0" smtClean="0">
                <a:latin typeface="+mn-lt"/>
                <a:cs typeface="Times New Roman" pitchFamily="18" charset="0"/>
              </a:rPr>
              <a:t> </a:t>
            </a:r>
            <a:r>
              <a:rPr lang="it-IT" b="1" dirty="0" smtClean="0">
                <a:latin typeface="+mn-lt"/>
                <a:cs typeface="Times New Roman" pitchFamily="18" charset="0"/>
              </a:rPr>
              <a:t>SVILUPPO DELLA “FORMA SPORTIVA “.</a:t>
            </a:r>
          </a:p>
          <a:p>
            <a:pPr marL="342900" indent="-342900" algn="just"/>
            <a:r>
              <a:rPr lang="it-IT" b="1" dirty="0" smtClean="0">
                <a:latin typeface="+mn-lt"/>
                <a:cs typeface="Times New Roman" pitchFamily="18" charset="0"/>
              </a:rPr>
              <a:t>      Anche chiamata fase di acquisizione.</a:t>
            </a:r>
          </a:p>
          <a:p>
            <a:pPr algn="just"/>
            <a:endParaRPr lang="it-IT" dirty="0" smtClean="0">
              <a:latin typeface="+mn-lt"/>
              <a:cs typeface="Times New Roman" pitchFamily="18" charset="0"/>
            </a:endParaRPr>
          </a:p>
          <a:p>
            <a:pPr algn="just"/>
            <a:r>
              <a:rPr lang="it-IT" dirty="0" smtClean="0">
                <a:latin typeface="+mn-lt"/>
                <a:cs typeface="Times New Roman" pitchFamily="18" charset="0"/>
              </a:rPr>
              <a:t> 2)	Periodo di preparazione fisica durante il periodo di gare: CONTINUARE NELLO SVILUPPO DELLA FORMA SPORTIVA IN VIRTU’ DELLE GARE STESSE.</a:t>
            </a:r>
          </a:p>
          <a:p>
            <a:pPr algn="just"/>
            <a:r>
              <a:rPr lang="it-IT" dirty="0" smtClean="0">
                <a:latin typeface="+mn-lt"/>
                <a:cs typeface="Times New Roman" pitchFamily="18" charset="0"/>
              </a:rPr>
              <a:t>      </a:t>
            </a:r>
            <a:r>
              <a:rPr lang="it-IT" b="1" dirty="0" smtClean="0">
                <a:latin typeface="+mn-lt"/>
                <a:cs typeface="Times New Roman" pitchFamily="18" charset="0"/>
              </a:rPr>
              <a:t>Anche chiamata fase di mantenimento.</a:t>
            </a:r>
            <a:endParaRPr lang="it-IT" dirty="0" smtClean="0">
              <a:latin typeface="+mn-lt"/>
              <a:cs typeface="Times New Roman" pitchFamily="18" charset="0"/>
            </a:endParaRPr>
          </a:p>
          <a:p>
            <a:pPr algn="just"/>
            <a:endParaRPr lang="it-IT" dirty="0" smtClean="0">
              <a:latin typeface="+mn-lt"/>
              <a:cs typeface="Times New Roman" pitchFamily="18" charset="0"/>
            </a:endParaRPr>
          </a:p>
          <a:p>
            <a:pPr marL="342900" indent="-342900" algn="just">
              <a:buAutoNum type="arabicParenR" startAt="3"/>
            </a:pPr>
            <a:r>
              <a:rPr lang="it-IT" dirty="0" smtClean="0">
                <a:latin typeface="+mn-lt"/>
                <a:cs typeface="Times New Roman" pitchFamily="18" charset="0"/>
              </a:rPr>
              <a:t>Periodo di transizione: DEFINITO COME RECUPERO ATTIVO, WEINEKW. </a:t>
            </a:r>
          </a:p>
          <a:p>
            <a:pPr marL="342900" indent="-342900" algn="just"/>
            <a:r>
              <a:rPr lang="it-IT" dirty="0" smtClean="0">
                <a:cs typeface="Times New Roman" pitchFamily="18" charset="0"/>
              </a:rPr>
              <a:t>      </a:t>
            </a:r>
            <a:r>
              <a:rPr lang="it-IT" b="1" dirty="0" smtClean="0">
                <a:cs typeface="Times New Roman" pitchFamily="18" charset="0"/>
              </a:rPr>
              <a:t>Anche chiamata fase di regressione.</a:t>
            </a:r>
            <a:endParaRPr lang="it-IT" dirty="0" smtClean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2117747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it-IT" sz="2800" dirty="0" smtClean="0"/>
              <a:t>Durante le settimane le sedute di allenamento fisico si ripeteranno uguali come tipologia di esercizi ma gli stessi varieranno d’intensità a seconda del genere e dell’età.</a:t>
            </a:r>
            <a:endParaRPr lang="it-IT" sz="28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Recupero delle capacità di tipo anaerobico</a:t>
            </a:r>
            <a:endParaRPr kumimoji="0" lang="it-IT" sz="40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it-IT" sz="4000" b="1" dirty="0" smtClean="0">
                <a:solidFill>
                  <a:srgbClr val="00B050"/>
                </a:solidFill>
                <a:ea typeface="ＭＳ Ｐゴシック" pitchFamily="34" charset="-128"/>
              </a:rPr>
              <a:t>Esercizi Preventivi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168773"/>
          </a:xfrm>
        </p:spPr>
        <p:txBody>
          <a:bodyPr/>
          <a:lstStyle/>
          <a:p>
            <a:pPr marL="457200" indent="-457200" algn="ctr">
              <a:buNone/>
            </a:pPr>
            <a:r>
              <a:rPr lang="it-IT" sz="2000" dirty="0" smtClean="0"/>
              <a:t>Esercizi il cui utilizzo tende a prevenire infortuni o aiuta a migliorare l’esecuzione del gesto tecnico;</a:t>
            </a:r>
          </a:p>
          <a:p>
            <a:pPr marL="457200" indent="-457200" algn="ctr"/>
            <a:endParaRPr lang="it-IT" sz="2000" dirty="0" smtClean="0"/>
          </a:p>
          <a:p>
            <a:pPr marL="457200" indent="-457200" algn="ctr">
              <a:buNone/>
            </a:pPr>
            <a:r>
              <a:rPr lang="it-IT" sz="2000" dirty="0" smtClean="0"/>
              <a:t>Vanno eseguiti durante tutto l’anno e andranno inizialmente centrati su:</a:t>
            </a:r>
          </a:p>
          <a:p>
            <a:pPr marL="457200" indent="-457200" algn="ctr">
              <a:buNone/>
            </a:pPr>
            <a:endParaRPr lang="it-IT" sz="2000" dirty="0" smtClean="0"/>
          </a:p>
          <a:p>
            <a:pPr marL="457200" indent="-457200" algn="ctr">
              <a:buNone/>
            </a:pPr>
            <a:r>
              <a:rPr lang="it-IT" sz="2000" dirty="0" smtClean="0"/>
              <a:t>L’area della caviglia;</a:t>
            </a:r>
          </a:p>
          <a:p>
            <a:pPr marL="457200" indent="-457200" algn="ctr">
              <a:buNone/>
            </a:pPr>
            <a:r>
              <a:rPr lang="it-IT" sz="2000" dirty="0" smtClean="0"/>
              <a:t>L’area del ginocchio;</a:t>
            </a:r>
          </a:p>
          <a:p>
            <a:pPr marL="457200" indent="-457200" algn="ctr">
              <a:buNone/>
            </a:pPr>
            <a:r>
              <a:rPr lang="it-IT" sz="2000" dirty="0" smtClean="0"/>
              <a:t>L’area delle spalle;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it-IT" sz="4000" b="1" dirty="0" smtClean="0">
                <a:solidFill>
                  <a:srgbClr val="00B050"/>
                </a:solidFill>
                <a:ea typeface="ＭＳ Ｐゴシック" pitchFamily="34" charset="-128"/>
              </a:rPr>
              <a:t>Esercizi di mobilità articolare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168773"/>
          </a:xfrm>
        </p:spPr>
        <p:txBody>
          <a:bodyPr/>
          <a:lstStyle/>
          <a:p>
            <a:pPr algn="ctr">
              <a:buNone/>
            </a:pPr>
            <a:r>
              <a:rPr lang="it-IT" sz="2000" dirty="0" smtClean="0"/>
              <a:t>E’ la capacità di una o di un insieme di articolazioni, di muoversi liberamente nel suo  </a:t>
            </a:r>
            <a:r>
              <a:rPr lang="it-IT" sz="2000" dirty="0" err="1" smtClean="0"/>
              <a:t>range</a:t>
            </a:r>
            <a:r>
              <a:rPr lang="it-IT" sz="2000" dirty="0" smtClean="0"/>
              <a:t> di mobilità.</a:t>
            </a:r>
          </a:p>
          <a:p>
            <a:pPr>
              <a:buNone/>
            </a:pP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La flessibilità di un'articolazione è specifica ;</a:t>
            </a:r>
            <a:br>
              <a:rPr lang="it-IT" sz="2000" dirty="0" smtClean="0"/>
            </a:br>
            <a:r>
              <a:rPr lang="it-IT" sz="2000" dirty="0" smtClean="0"/>
              <a:t>La flessibilità è diversa per diverse articolazioni ;</a:t>
            </a:r>
            <a:br>
              <a:rPr lang="it-IT" sz="2000" dirty="0" smtClean="0"/>
            </a:br>
            <a:r>
              <a:rPr lang="it-IT" sz="2000" dirty="0" smtClean="0"/>
              <a:t>La flessibilità è diversa in individui diversi.</a:t>
            </a:r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     Le limitazioni prodotte dai tessuti molli e la flessibilità, possono essere modificate (a volte anche di molto) dall'esercizio e dall'allenamento specifico, vista la natura in parte elastica di alcuni di questi tessuti.</a:t>
            </a:r>
          </a:p>
          <a:p>
            <a:pPr>
              <a:buNone/>
            </a:pP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it-IT" sz="4000" b="1" dirty="0" smtClean="0">
                <a:solidFill>
                  <a:srgbClr val="00B050"/>
                </a:solidFill>
                <a:ea typeface="ＭＳ Ｐゴシック" pitchFamily="34" charset="-128"/>
              </a:rPr>
              <a:t>Esercizi di allungamento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168773"/>
          </a:xfrm>
        </p:spPr>
        <p:txBody>
          <a:bodyPr/>
          <a:lstStyle/>
          <a:p>
            <a:pPr algn="just">
              <a:buNone/>
            </a:pPr>
            <a:r>
              <a:rPr lang="it-IT" sz="2000" dirty="0" smtClean="0"/>
              <a:t>Un insieme di esercizi finalizzati al miglioramento muscolare.</a:t>
            </a:r>
          </a:p>
          <a:p>
            <a:pPr algn="just">
              <a:buNone/>
            </a:pPr>
            <a:endParaRPr lang="it-IT" sz="2000" dirty="0" smtClean="0"/>
          </a:p>
          <a:p>
            <a:pPr algn="just">
              <a:buNone/>
            </a:pPr>
            <a:r>
              <a:rPr lang="it-IT" sz="2000" dirty="0" smtClean="0"/>
              <a:t>Gli esercizi di stretching coinvolgono muscoli, tendini, ossa e articolazioni ed in gran parte consistono in movimenti di allungamento muscolare.</a:t>
            </a:r>
          </a:p>
          <a:p>
            <a:pPr marL="457200" indent="-457200" algn="ctr">
              <a:buNone/>
            </a:pPr>
            <a:endParaRPr lang="it-IT" sz="2000" dirty="0" smtClean="0"/>
          </a:p>
          <a:p>
            <a:pPr marL="457200" indent="-457200">
              <a:buNone/>
            </a:pPr>
            <a:r>
              <a:rPr lang="it-IT" sz="2000" dirty="0" smtClean="0"/>
              <a:t>Non molleggiare durante lo stretching</a:t>
            </a:r>
          </a:p>
          <a:p>
            <a:pPr marL="457200" indent="-457200">
              <a:buNone/>
            </a:pPr>
            <a:r>
              <a:rPr lang="it-IT" sz="2000" dirty="0" smtClean="0"/>
              <a:t>Contrarsi</a:t>
            </a:r>
          </a:p>
          <a:p>
            <a:pPr marL="457200" indent="-457200">
              <a:buNone/>
            </a:pPr>
            <a:r>
              <a:rPr lang="it-IT" sz="2000" dirty="0" smtClean="0"/>
              <a:t>Non sentire dolore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it-IT" sz="4000" b="1" dirty="0" smtClean="0">
                <a:solidFill>
                  <a:srgbClr val="00B050"/>
                </a:solidFill>
                <a:ea typeface="ＭＳ Ｐゴシック" pitchFamily="34" charset="-128"/>
              </a:rPr>
              <a:t>Bibliografia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/>
          <a:lstStyle/>
          <a:p>
            <a:r>
              <a:rPr lang="it-IT" sz="2400" dirty="0" smtClean="0"/>
              <a:t>.</a:t>
            </a:r>
            <a:r>
              <a:rPr lang="it-IT" sz="2400" i="1" baseline="30000" dirty="0" smtClean="0"/>
              <a:t> “L’Allenamento ottimale” di </a:t>
            </a:r>
            <a:r>
              <a:rPr lang="it-IT" sz="2400" i="1" baseline="30000" dirty="0" err="1" smtClean="0"/>
              <a:t>Jurgen</a:t>
            </a:r>
            <a:r>
              <a:rPr lang="it-IT" sz="2400" i="1" baseline="30000" dirty="0" smtClean="0"/>
              <a:t> </a:t>
            </a:r>
            <a:r>
              <a:rPr lang="it-IT" sz="2400" i="1" baseline="30000" dirty="0" err="1" smtClean="0"/>
              <a:t>Weineck</a:t>
            </a:r>
            <a:r>
              <a:rPr lang="it-IT" sz="2400" i="1" baseline="30000" dirty="0" smtClean="0"/>
              <a:t>, Calzetti &amp; </a:t>
            </a:r>
            <a:r>
              <a:rPr lang="it-IT" sz="2400" i="1" baseline="30000" dirty="0" err="1" smtClean="0"/>
              <a:t>Mariucci</a:t>
            </a:r>
            <a:r>
              <a:rPr lang="it-IT" sz="2400" i="1" baseline="30000" dirty="0" smtClean="0"/>
              <a:t> Editore</a:t>
            </a:r>
            <a:endParaRPr lang="it-IT" sz="2400" dirty="0" smtClean="0"/>
          </a:p>
          <a:p>
            <a:r>
              <a:rPr lang="it-IT" sz="2400" i="1" baseline="30000" dirty="0" smtClean="0"/>
              <a:t>“Total Training </a:t>
            </a:r>
            <a:r>
              <a:rPr lang="it-IT" sz="2400" i="1" baseline="30000" dirty="0" err="1" smtClean="0"/>
              <a:t>for</a:t>
            </a:r>
            <a:r>
              <a:rPr lang="it-IT" sz="2400" i="1" baseline="30000" dirty="0" smtClean="0"/>
              <a:t> Young Champions. </a:t>
            </a:r>
            <a:r>
              <a:rPr lang="it-IT" sz="2400" i="1" baseline="30000" dirty="0" err="1" smtClean="0"/>
              <a:t>Proven</a:t>
            </a:r>
            <a:r>
              <a:rPr lang="it-IT" sz="2400" i="1" baseline="30000" dirty="0" smtClean="0"/>
              <a:t> </a:t>
            </a:r>
            <a:r>
              <a:rPr lang="it-IT" sz="2400" i="1" baseline="30000" dirty="0" err="1" smtClean="0"/>
              <a:t>conditioning</a:t>
            </a:r>
            <a:r>
              <a:rPr lang="it-IT" sz="2400" i="1" baseline="30000" dirty="0" smtClean="0"/>
              <a:t> </a:t>
            </a:r>
            <a:r>
              <a:rPr lang="it-IT" sz="2400" i="1" baseline="30000" dirty="0" err="1" smtClean="0"/>
              <a:t>programs</a:t>
            </a:r>
            <a:r>
              <a:rPr lang="it-IT" sz="2400" i="1" baseline="30000" dirty="0" smtClean="0"/>
              <a:t> </a:t>
            </a:r>
            <a:r>
              <a:rPr lang="it-IT" sz="2400" i="1" baseline="30000" dirty="0" err="1" smtClean="0"/>
              <a:t>for</a:t>
            </a:r>
            <a:r>
              <a:rPr lang="it-IT" sz="2400" i="1" baseline="30000" dirty="0" smtClean="0"/>
              <a:t> </a:t>
            </a:r>
            <a:r>
              <a:rPr lang="it-IT" sz="2400" i="1" baseline="30000" dirty="0" err="1" smtClean="0"/>
              <a:t>athletes</a:t>
            </a:r>
            <a:r>
              <a:rPr lang="it-IT" sz="2400" i="1" baseline="30000" dirty="0" smtClean="0"/>
              <a:t> </a:t>
            </a:r>
            <a:r>
              <a:rPr lang="it-IT" sz="2400" i="1" baseline="30000" dirty="0" err="1" smtClean="0"/>
              <a:t>ages</a:t>
            </a:r>
            <a:r>
              <a:rPr lang="it-IT" sz="2400" i="1" baseline="30000" dirty="0" smtClean="0"/>
              <a:t> 6 </a:t>
            </a:r>
            <a:r>
              <a:rPr lang="it-IT" sz="2400" i="1" baseline="30000" dirty="0" err="1" smtClean="0"/>
              <a:t>to</a:t>
            </a:r>
            <a:r>
              <a:rPr lang="it-IT" sz="2400" i="1" baseline="30000" dirty="0" smtClean="0"/>
              <a:t> 18” di </a:t>
            </a:r>
            <a:r>
              <a:rPr lang="it-IT" sz="2400" i="1" baseline="30000" dirty="0" err="1" smtClean="0"/>
              <a:t>PhD</a:t>
            </a:r>
            <a:r>
              <a:rPr lang="it-IT" sz="2400" i="1" baseline="30000" dirty="0" smtClean="0"/>
              <a:t>. Tudor O. </a:t>
            </a:r>
            <a:r>
              <a:rPr lang="it-IT" sz="2400" i="1" baseline="30000" dirty="0" err="1" smtClean="0"/>
              <a:t>Bompa</a:t>
            </a:r>
            <a:r>
              <a:rPr lang="it-IT" sz="2400" i="1" baseline="30000" dirty="0" smtClean="0"/>
              <a:t>, </a:t>
            </a:r>
            <a:r>
              <a:rPr lang="it-IT" sz="2400" i="1" baseline="30000" dirty="0" err="1" smtClean="0"/>
              <a:t>Human</a:t>
            </a:r>
            <a:r>
              <a:rPr lang="it-IT" sz="2400" i="1" baseline="30000" dirty="0" smtClean="0"/>
              <a:t> </a:t>
            </a:r>
            <a:r>
              <a:rPr lang="it-IT" sz="2400" i="1" baseline="30000" dirty="0" err="1" smtClean="0"/>
              <a:t>Kinetics</a:t>
            </a:r>
            <a:endParaRPr lang="it-IT" sz="2400" i="1" baseline="30000" dirty="0" smtClean="0"/>
          </a:p>
          <a:p>
            <a:r>
              <a:rPr lang="it-IT" sz="2400" i="1" baseline="30000" dirty="0" err="1" smtClean="0"/>
              <a:t>Bolin</a:t>
            </a:r>
            <a:r>
              <a:rPr lang="it-IT" sz="2400" i="1" baseline="30000" dirty="0" smtClean="0"/>
              <a:t>, Anne (2003), Beauty or the </a:t>
            </a:r>
            <a:r>
              <a:rPr lang="it-IT" sz="2400" i="1" baseline="30000" dirty="0" err="1" smtClean="0"/>
              <a:t>Beast</a:t>
            </a:r>
            <a:r>
              <a:rPr lang="it-IT" sz="2400" i="1" baseline="30000" dirty="0" smtClean="0"/>
              <a:t>: the </a:t>
            </a:r>
            <a:r>
              <a:rPr lang="it-IT" sz="2400" i="1" baseline="30000" dirty="0" err="1" smtClean="0"/>
              <a:t>Subversive</a:t>
            </a:r>
            <a:r>
              <a:rPr lang="it-IT" sz="2400" i="1" baseline="30000" dirty="0" smtClean="0"/>
              <a:t> Soma. In Anne </a:t>
            </a:r>
            <a:r>
              <a:rPr lang="it-IT" sz="2400" i="1" baseline="30000" dirty="0" err="1" smtClean="0"/>
              <a:t>Bolin</a:t>
            </a:r>
            <a:r>
              <a:rPr lang="it-IT" sz="2400" i="1" baseline="30000" dirty="0" smtClean="0"/>
              <a:t> &amp; Jane </a:t>
            </a:r>
            <a:r>
              <a:rPr lang="it-IT" sz="2400" i="1" baseline="30000" dirty="0" err="1" smtClean="0"/>
              <a:t>Granskog</a:t>
            </a:r>
            <a:r>
              <a:rPr lang="it-IT" sz="2400" i="1" baseline="30000" dirty="0" smtClean="0"/>
              <a:t> (</a:t>
            </a:r>
            <a:r>
              <a:rPr lang="it-IT" sz="2400" i="1" baseline="30000" dirty="0" err="1" smtClean="0"/>
              <a:t>Eds</a:t>
            </a:r>
            <a:r>
              <a:rPr lang="it-IT" sz="2400" i="1" baseline="30000" dirty="0" smtClean="0"/>
              <a:t>.), </a:t>
            </a:r>
            <a:r>
              <a:rPr lang="it-IT" sz="2400" i="1" baseline="30000" dirty="0" err="1" smtClean="0"/>
              <a:t>Athletic</a:t>
            </a:r>
            <a:r>
              <a:rPr lang="it-IT" sz="2400" i="1" baseline="30000" dirty="0" smtClean="0"/>
              <a:t> </a:t>
            </a:r>
            <a:r>
              <a:rPr lang="it-IT" sz="2400" i="1" baseline="30000" dirty="0" err="1" smtClean="0"/>
              <a:t>Intruders</a:t>
            </a:r>
            <a:r>
              <a:rPr lang="it-IT" sz="2400" i="1" baseline="30000" dirty="0" smtClean="0"/>
              <a:t>. </a:t>
            </a:r>
            <a:r>
              <a:rPr lang="it-IT" sz="2400" i="1" baseline="30000" dirty="0" err="1" smtClean="0"/>
              <a:t>Ethnographic</a:t>
            </a:r>
            <a:r>
              <a:rPr lang="it-IT" sz="2400" i="1" baseline="30000" dirty="0" smtClean="0"/>
              <a:t> </a:t>
            </a:r>
            <a:r>
              <a:rPr lang="it-IT" sz="2400" i="1" baseline="30000" dirty="0" err="1" smtClean="0"/>
              <a:t>Research</a:t>
            </a:r>
            <a:r>
              <a:rPr lang="it-IT" sz="2400" i="1" baseline="30000" dirty="0" smtClean="0"/>
              <a:t> on Women, Culture and </a:t>
            </a:r>
            <a:r>
              <a:rPr lang="it-IT" sz="2400" i="1" baseline="30000" dirty="0" err="1" smtClean="0"/>
              <a:t>Exercise</a:t>
            </a:r>
            <a:r>
              <a:rPr lang="it-IT" sz="2400" i="1" baseline="30000" dirty="0" smtClean="0"/>
              <a:t> (pp. 107-129), Albany, New York: State </a:t>
            </a:r>
            <a:r>
              <a:rPr lang="it-IT" sz="2400" i="1" baseline="30000" dirty="0" err="1" smtClean="0"/>
              <a:t>University</a:t>
            </a:r>
            <a:r>
              <a:rPr lang="it-IT" sz="2400" i="1" baseline="30000" dirty="0" smtClean="0"/>
              <a:t> </a:t>
            </a:r>
            <a:r>
              <a:rPr lang="it-IT" sz="2400" i="1" baseline="30000" dirty="0" err="1" smtClean="0"/>
              <a:t>of</a:t>
            </a:r>
            <a:r>
              <a:rPr lang="it-IT" sz="2400" i="1" baseline="30000" dirty="0" smtClean="0"/>
              <a:t> New York Press. </a:t>
            </a:r>
            <a:r>
              <a:rPr lang="it-IT" sz="2400" i="1" baseline="30000" dirty="0" err="1" smtClean="0"/>
              <a:t>Butler</a:t>
            </a:r>
            <a:r>
              <a:rPr lang="it-IT" sz="2400" i="1" baseline="30000" dirty="0" smtClean="0"/>
              <a:t>, Judith (2014), Fare e disfare il genere, Milano: </a:t>
            </a:r>
            <a:r>
              <a:rPr lang="it-IT" sz="2400" i="1" baseline="30000" dirty="0" err="1" smtClean="0"/>
              <a:t>Mimesis</a:t>
            </a:r>
            <a:r>
              <a:rPr lang="it-IT" sz="2400" i="1" baseline="30000" dirty="0" smtClean="0"/>
              <a:t> Edizioni.</a:t>
            </a:r>
          </a:p>
          <a:p>
            <a:r>
              <a:rPr lang="it-IT" sz="2400" i="1" baseline="30000" dirty="0" err="1" smtClean="0"/>
              <a:t>Theberge</a:t>
            </a:r>
            <a:r>
              <a:rPr lang="it-IT" sz="2400" i="1" baseline="30000" dirty="0" smtClean="0"/>
              <a:t>, Nancy (1995), Gender, Sport, and the </a:t>
            </a:r>
            <a:r>
              <a:rPr lang="it-IT" sz="2400" i="1" baseline="30000" dirty="0" err="1" smtClean="0"/>
              <a:t>Construction</a:t>
            </a:r>
            <a:r>
              <a:rPr lang="it-IT" sz="2400" i="1" baseline="30000" dirty="0" smtClean="0"/>
              <a:t> </a:t>
            </a:r>
            <a:r>
              <a:rPr lang="it-IT" sz="2400" i="1" baseline="30000" dirty="0" err="1" smtClean="0"/>
              <a:t>of</a:t>
            </a:r>
            <a:r>
              <a:rPr lang="it-IT" sz="2400" i="1" baseline="30000" dirty="0" smtClean="0"/>
              <a:t> Community: a Case </a:t>
            </a:r>
            <a:r>
              <a:rPr lang="it-IT" sz="2400" i="1" baseline="30000" dirty="0" err="1" smtClean="0"/>
              <a:t>Study</a:t>
            </a:r>
            <a:r>
              <a:rPr lang="it-IT" sz="2400" i="1" baseline="30000" dirty="0" smtClean="0"/>
              <a:t> </a:t>
            </a:r>
            <a:r>
              <a:rPr lang="it-IT" sz="2400" i="1" baseline="30000" dirty="0" err="1" smtClean="0"/>
              <a:t>from</a:t>
            </a:r>
            <a:r>
              <a:rPr lang="it-IT" sz="2400" i="1" baseline="30000" dirty="0" smtClean="0"/>
              <a:t> Women’s </a:t>
            </a:r>
            <a:r>
              <a:rPr lang="it-IT" sz="2400" i="1" baseline="30000" dirty="0" err="1" smtClean="0"/>
              <a:t>Ice</a:t>
            </a:r>
            <a:r>
              <a:rPr lang="it-IT" sz="2400" i="1" baseline="30000" dirty="0" smtClean="0"/>
              <a:t> Hockey, </a:t>
            </a:r>
            <a:r>
              <a:rPr lang="it-IT" sz="2400" i="1" baseline="30000" dirty="0" err="1" smtClean="0"/>
              <a:t>Sociology</a:t>
            </a:r>
            <a:r>
              <a:rPr lang="it-IT" sz="2400" i="1" baseline="30000" dirty="0" smtClean="0"/>
              <a:t> </a:t>
            </a:r>
            <a:r>
              <a:rPr lang="it-IT" sz="2400" i="1" baseline="30000" dirty="0" err="1" smtClean="0"/>
              <a:t>of</a:t>
            </a:r>
            <a:r>
              <a:rPr lang="it-IT" sz="2400" i="1" baseline="30000" dirty="0" smtClean="0"/>
              <a:t> Sport Journal, 12 (4), 389-402. </a:t>
            </a:r>
            <a:r>
              <a:rPr lang="it-IT" sz="2400" i="1" baseline="30000" dirty="0" err="1" smtClean="0"/>
              <a:t>Ruspini</a:t>
            </a:r>
            <a:r>
              <a:rPr lang="it-IT" sz="2400" i="1" baseline="30000" dirty="0" smtClean="0"/>
              <a:t> E. (2009), Le identità di genere, Bologna: </a:t>
            </a:r>
            <a:r>
              <a:rPr lang="it-IT" sz="2400" i="1" baseline="30000" dirty="0" err="1" smtClean="0"/>
              <a:t>Carocci</a:t>
            </a:r>
            <a:r>
              <a:rPr lang="it-IT" sz="2400" i="1" baseline="30000" dirty="0" smtClean="0"/>
              <a:t> editore.  </a:t>
            </a:r>
            <a:r>
              <a:rPr lang="it-IT" sz="2400" i="1" baseline="30000" dirty="0" err="1" smtClean="0"/>
              <a:t>Sassatelli</a:t>
            </a:r>
            <a:r>
              <a:rPr lang="it-IT" sz="2400" i="1" baseline="30000" dirty="0" smtClean="0"/>
              <a:t> R. (2003), Genere e Sport. Lo sport al femminile, Roma: Enciclopedia dello Sport Treccani.</a:t>
            </a:r>
          </a:p>
          <a:p>
            <a:pPr marL="457200" indent="-457200">
              <a:buNone/>
            </a:pP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it-IT" sz="4000" b="1" dirty="0" smtClean="0">
                <a:solidFill>
                  <a:srgbClr val="00B050"/>
                </a:solidFill>
                <a:ea typeface="ＭＳ Ｐゴシック" pitchFamily="34" charset="-128"/>
              </a:rPr>
              <a:t>Come iniziare:  i Tempi 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/>
          <a:lstStyle/>
          <a:p>
            <a:pPr marL="457200" indent="-457200"/>
            <a:r>
              <a:rPr lang="it-IT" sz="2400" dirty="0" smtClean="0"/>
              <a:t>Tre allenamenti fisici a settimana;</a:t>
            </a:r>
          </a:p>
          <a:p>
            <a:pPr marL="457200" indent="-457200"/>
            <a:r>
              <a:rPr lang="it-IT" sz="2400" dirty="0" smtClean="0"/>
              <a:t>Almeno due settimane o tre;</a:t>
            </a:r>
          </a:p>
          <a:p>
            <a:pPr marL="457200" indent="-457200"/>
            <a:r>
              <a:rPr lang="it-IT" sz="2400" dirty="0" smtClean="0"/>
              <a:t>Il lavoro aumenterà di intensità fisica ma diminuirà in tempo aumentando lo spazio dedicato alla “palla” col passare dei giorni;</a:t>
            </a:r>
          </a:p>
          <a:p>
            <a:pPr marL="457200" indent="-457200"/>
            <a:r>
              <a:rPr lang="it-IT" sz="2400" dirty="0" smtClean="0"/>
              <a:t>Mantenere una base di lavoro “fisico” almeno due giorni a settimana durante l’anno;   </a:t>
            </a:r>
          </a:p>
          <a:p>
            <a:pPr marL="457200" indent="-457200">
              <a:buNone/>
            </a:pP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it-IT" sz="4000" b="1" dirty="0" smtClean="0">
                <a:solidFill>
                  <a:srgbClr val="00B050"/>
                </a:solidFill>
                <a:ea typeface="ＭＳ Ｐゴシック" pitchFamily="34" charset="-128"/>
              </a:rPr>
              <a:t>Come iniziare:  tempi indicativi 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/>
          <a:lstStyle/>
          <a:p>
            <a:pPr marL="457200" indent="-457200"/>
            <a:r>
              <a:rPr lang="it-IT" sz="2400" dirty="0" smtClean="0"/>
              <a:t>30 Preventivi</a:t>
            </a:r>
          </a:p>
          <a:p>
            <a:pPr marL="457200" indent="-457200"/>
            <a:r>
              <a:rPr lang="it-IT" sz="2400" dirty="0" smtClean="0"/>
              <a:t>45 di Attivatore</a:t>
            </a:r>
          </a:p>
          <a:p>
            <a:pPr marL="457200" indent="-457200"/>
            <a:r>
              <a:rPr lang="it-IT" sz="2400" dirty="0" smtClean="0"/>
              <a:t>15 Mobilità/Allungamento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it-IT" sz="4000" b="1" dirty="0" smtClean="0">
                <a:solidFill>
                  <a:srgbClr val="00B050"/>
                </a:solidFill>
                <a:ea typeface="ＭＳ Ｐゴシック" pitchFamily="34" charset="-128"/>
              </a:rPr>
              <a:t>Come iniziare: Raccolta </a:t>
            </a:r>
            <a:r>
              <a:rPr lang="it-IT" sz="4000" b="1" dirty="0" err="1" smtClean="0">
                <a:solidFill>
                  <a:srgbClr val="00B050"/>
                </a:solidFill>
                <a:ea typeface="ＭＳ Ｐゴシック" pitchFamily="34" charset="-128"/>
              </a:rPr>
              <a:t>anamnesica</a:t>
            </a:r>
            <a:endParaRPr lang="it-IT" sz="4000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/>
          <a:lstStyle/>
          <a:p>
            <a:pPr marL="457200" indent="-457200"/>
            <a:r>
              <a:rPr lang="it-IT" sz="2400" dirty="0" smtClean="0"/>
              <a:t>Contattare l’organico circa due settimane prima dell’inizio-lavori;</a:t>
            </a:r>
          </a:p>
          <a:p>
            <a:pPr marL="457200" indent="-457200"/>
            <a:r>
              <a:rPr lang="it-IT" sz="2400" dirty="0" smtClean="0"/>
              <a:t>Consegnare un foglio con domande utili alla costruzione delle fasi iniziali di preparazione;</a:t>
            </a:r>
          </a:p>
          <a:p>
            <a:pPr marL="457200" indent="-457200"/>
            <a:r>
              <a:rPr lang="it-IT" sz="2400" dirty="0" smtClean="0"/>
              <a:t>Fissare l’inizio dei lavori con la fase test, pochi e utili a guidarvi sugli esercizi da scegliere;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/>
          <a:lstStyle/>
          <a:p>
            <a:r>
              <a:rPr lang="it-IT" sz="4000" b="1" dirty="0" smtClean="0">
                <a:solidFill>
                  <a:srgbClr val="00B050"/>
                </a:solidFill>
                <a:ea typeface="ＭＳ Ｐゴシック" pitchFamily="34" charset="-128"/>
              </a:rPr>
              <a:t>Come iniziare: Esempio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525963"/>
          </a:xfrm>
        </p:spPr>
        <p:txBody>
          <a:bodyPr/>
          <a:lstStyle/>
          <a:p>
            <a:r>
              <a:rPr lang="it-IT" sz="1000" b="1" dirty="0" smtClean="0"/>
              <a:t>Scheda informativa.</a:t>
            </a:r>
            <a:endParaRPr lang="it-IT" sz="1000" dirty="0" smtClean="0"/>
          </a:p>
          <a:p>
            <a:r>
              <a:rPr lang="it-IT" sz="1000" dirty="0" smtClean="0"/>
              <a:t>Gentile atleta, al fine di rendere più efficiente il mio lavoro ti chiedo di compilarmi questo questionario.</a:t>
            </a:r>
          </a:p>
          <a:p>
            <a:r>
              <a:rPr lang="it-IT" sz="1000" dirty="0" smtClean="0"/>
              <a:t>I tuoi dati verranno utilizzati solo al fine di costruire un percorso di allenamento fisico ottimale e come verifica dello stesso.</a:t>
            </a:r>
          </a:p>
          <a:p>
            <a:r>
              <a:rPr lang="it-IT" sz="1000" dirty="0" smtClean="0"/>
              <a:t>Se ti è possibile ti chiedo di allegare una tua foto del viso, non necessariamente una fototessera il cui scopo è di permettermi di imparare quanto prima il tuo nome e riconoscerti.</a:t>
            </a:r>
          </a:p>
          <a:p>
            <a:r>
              <a:rPr lang="it-IT" sz="1000" dirty="0" smtClean="0"/>
              <a:t> </a:t>
            </a:r>
          </a:p>
          <a:p>
            <a:pPr lvl="0"/>
            <a:r>
              <a:rPr lang="it-IT" sz="1000" dirty="0" smtClean="0"/>
              <a:t>NOME                   _____________</a:t>
            </a:r>
          </a:p>
          <a:p>
            <a:pPr lvl="0"/>
            <a:r>
              <a:rPr lang="it-IT" sz="1000" dirty="0" smtClean="0"/>
              <a:t>COGNOME           _____________</a:t>
            </a:r>
          </a:p>
          <a:p>
            <a:pPr lvl="0"/>
            <a:r>
              <a:rPr lang="it-IT" sz="1000" dirty="0" smtClean="0"/>
              <a:t>TELEFONO            ________________</a:t>
            </a:r>
          </a:p>
          <a:p>
            <a:pPr lvl="0"/>
            <a:r>
              <a:rPr lang="it-IT" sz="1000" dirty="0" smtClean="0"/>
              <a:t>NATA IL                 ________________ANNI    _____</a:t>
            </a:r>
          </a:p>
          <a:p>
            <a:pPr lvl="0"/>
            <a:r>
              <a:rPr lang="it-IT" sz="1000" dirty="0" smtClean="0"/>
              <a:t>RUOLO                  ___________________________</a:t>
            </a:r>
          </a:p>
          <a:p>
            <a:pPr lvl="0"/>
            <a:r>
              <a:rPr lang="it-IT" sz="1000" u="sng" dirty="0" smtClean="0"/>
              <a:t>ANNI </a:t>
            </a:r>
            <a:r>
              <a:rPr lang="it-IT" sz="1000" u="sng" dirty="0" err="1" smtClean="0"/>
              <a:t>DI</a:t>
            </a:r>
            <a:r>
              <a:rPr lang="it-IT" sz="1000" u="sng" dirty="0" smtClean="0"/>
              <a:t> GIOCO</a:t>
            </a:r>
            <a:r>
              <a:rPr lang="it-IT" sz="1000" dirty="0" smtClean="0"/>
              <a:t> PRIMA DELL’ULTIMA STAGIONE (indicare anche categoria/allenatore/ruolo)   </a:t>
            </a:r>
          </a:p>
          <a:p>
            <a:r>
              <a:rPr lang="it-IT" sz="1000" dirty="0" smtClean="0"/>
              <a:t>________________________________________________________________________________</a:t>
            </a:r>
          </a:p>
          <a:p>
            <a:r>
              <a:rPr lang="it-IT" sz="1000" dirty="0" smtClean="0"/>
              <a:t>________________________________________________________________________________</a:t>
            </a:r>
          </a:p>
          <a:p>
            <a:r>
              <a:rPr lang="it-IT" sz="1000" dirty="0" smtClean="0"/>
              <a:t>________________________________________________________________________________</a:t>
            </a:r>
          </a:p>
          <a:p>
            <a:pPr lvl="0"/>
            <a:r>
              <a:rPr lang="it-IT" sz="1000" dirty="0" smtClean="0"/>
              <a:t>INFORTUNI (durante gli anni sopra indicati)  </a:t>
            </a:r>
          </a:p>
          <a:p>
            <a:r>
              <a:rPr lang="it-IT" sz="1000" dirty="0" smtClean="0"/>
              <a:t>________________________________________________________________________________</a:t>
            </a:r>
          </a:p>
          <a:p>
            <a:r>
              <a:rPr lang="it-IT" sz="1000" dirty="0" smtClean="0"/>
              <a:t>________________________________________________________________________________</a:t>
            </a:r>
          </a:p>
          <a:p>
            <a:r>
              <a:rPr lang="it-IT" sz="1000" dirty="0" smtClean="0"/>
              <a:t>________________________________________________________________________________</a:t>
            </a:r>
          </a:p>
          <a:p>
            <a:pPr lvl="0"/>
            <a:r>
              <a:rPr lang="it-IT" sz="1000" dirty="0" smtClean="0"/>
              <a:t>NELL’ULTIMA STAGIONE (indicare anche categoria/allenatore/ruolo)   </a:t>
            </a:r>
          </a:p>
          <a:p>
            <a:r>
              <a:rPr lang="it-IT" sz="1000" dirty="0" smtClean="0"/>
              <a:t>_______________________________________________________________________________</a:t>
            </a:r>
          </a:p>
          <a:p>
            <a:pPr lvl="0"/>
            <a:r>
              <a:rPr lang="it-IT" sz="1000" dirty="0" smtClean="0"/>
              <a:t>SCARPE UTILIZZATE  (modello/ altezza </a:t>
            </a:r>
            <a:r>
              <a:rPr lang="it-IT" sz="1000" dirty="0" err="1" smtClean="0"/>
              <a:t>emotivazione</a:t>
            </a:r>
            <a:r>
              <a:rPr lang="it-IT" sz="1000" dirty="0" smtClean="0"/>
              <a:t>)</a:t>
            </a:r>
          </a:p>
          <a:p>
            <a:r>
              <a:rPr lang="it-IT" sz="1000" dirty="0" smtClean="0"/>
              <a:t>________________________________________________________________________________</a:t>
            </a:r>
          </a:p>
          <a:p>
            <a:pPr lvl="0"/>
            <a:r>
              <a:rPr lang="it-IT" sz="1000" dirty="0" smtClean="0"/>
              <a:t>INFORTUNI (ultima stagione)</a:t>
            </a:r>
          </a:p>
          <a:p>
            <a:r>
              <a:rPr lang="it-IT" sz="1000" dirty="0" smtClean="0"/>
              <a:t>________________________________________________________________________________</a:t>
            </a:r>
          </a:p>
          <a:p>
            <a:r>
              <a:rPr lang="it-IT" sz="1000" dirty="0" smtClean="0"/>
              <a:t>________________________________________________________________________________</a:t>
            </a:r>
          </a:p>
          <a:p>
            <a:r>
              <a:rPr lang="it-IT" sz="1000" dirty="0" smtClean="0"/>
              <a:t> 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>In allegato fornire: Esempio </a:t>
            </a:r>
            <a:b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endParaRPr lang="it-IT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000" b="1" dirty="0" smtClean="0"/>
              <a:t>INFORMATIVA </a:t>
            </a:r>
            <a:r>
              <a:rPr lang="it-IT" sz="1000" b="1" dirty="0" err="1" smtClean="0"/>
              <a:t>II</a:t>
            </a:r>
            <a:endParaRPr lang="it-IT" sz="1000" dirty="0" smtClean="0"/>
          </a:p>
          <a:p>
            <a:r>
              <a:rPr lang="it-IT" sz="1000" b="1" dirty="0" smtClean="0"/>
              <a:t> </a:t>
            </a:r>
            <a:endParaRPr lang="it-IT" sz="1000" dirty="0" smtClean="0"/>
          </a:p>
          <a:p>
            <a:r>
              <a:rPr lang="it-IT" sz="1000" dirty="0" smtClean="0"/>
              <a:t>Gentile atleta,</a:t>
            </a:r>
          </a:p>
          <a:p>
            <a:r>
              <a:rPr lang="it-IT" sz="1000" dirty="0" smtClean="0"/>
              <a:t>Sarebbe importante che quest’anno oltre al tuo usuale materiale per la parte di palla portassi con te anche questi materiali:</a:t>
            </a:r>
          </a:p>
          <a:p>
            <a:pPr lvl="0"/>
            <a:r>
              <a:rPr lang="it-IT" sz="1000" dirty="0" smtClean="0"/>
              <a:t>Una corda per saltare in gomma o pelle regolabile</a:t>
            </a:r>
          </a:p>
          <a:p>
            <a:pPr lvl="0"/>
            <a:r>
              <a:rPr lang="it-IT" sz="1000" dirty="0" err="1" smtClean="0"/>
              <a:t>Es…</a:t>
            </a:r>
            <a:endParaRPr lang="it-IT" sz="1000" dirty="0" smtClean="0"/>
          </a:p>
          <a:p>
            <a:pPr lvl="0"/>
            <a:r>
              <a:rPr lang="it-IT" sz="1000" dirty="0" err="1" smtClean="0"/>
              <a:t>Es…</a:t>
            </a:r>
            <a:endParaRPr lang="it-IT" sz="1000" dirty="0" smtClean="0"/>
          </a:p>
          <a:p>
            <a:pPr lvl="0"/>
            <a:r>
              <a:rPr lang="it-IT" sz="1000" dirty="0" smtClean="0"/>
              <a:t>Della frutta secca o disidratata;</a:t>
            </a:r>
          </a:p>
          <a:p>
            <a:pPr lvl="0"/>
            <a:r>
              <a:rPr lang="it-IT" sz="1000" dirty="0" err="1" smtClean="0"/>
              <a:t>Es…</a:t>
            </a:r>
            <a:endParaRPr lang="it-IT" sz="1000" dirty="0" smtClean="0"/>
          </a:p>
          <a:p>
            <a:r>
              <a:rPr lang="it-IT" sz="1000" dirty="0" smtClean="0"/>
              <a:t>Solo su richiesta del preparatore/allenatore dovrai portare:</a:t>
            </a:r>
          </a:p>
          <a:p>
            <a:pPr lvl="0"/>
            <a:r>
              <a:rPr lang="it-IT" sz="1000" dirty="0" smtClean="0"/>
              <a:t>Una cintura zavorrata puoi acquistare da decatlon, con 4 pesi da 1 kg;</a:t>
            </a:r>
          </a:p>
          <a:p>
            <a:r>
              <a:rPr lang="it-IT" sz="1000" dirty="0" smtClean="0"/>
              <a:t> </a:t>
            </a:r>
          </a:p>
          <a:p>
            <a:r>
              <a:rPr lang="it-IT" sz="1000" dirty="0" smtClean="0"/>
              <a:t>Se pesi fino circa o </a:t>
            </a:r>
            <a:r>
              <a:rPr lang="it-IT" sz="1000" dirty="0" err="1" smtClean="0"/>
              <a:t>piu’</a:t>
            </a:r>
            <a:r>
              <a:rPr lang="it-IT" sz="1000" dirty="0" smtClean="0"/>
              <a:t> di 50kg</a:t>
            </a:r>
          </a:p>
          <a:p>
            <a:pPr lvl="0"/>
            <a:r>
              <a:rPr lang="it-IT" sz="1000" dirty="0" smtClean="0"/>
              <a:t>Un corpetto da sub che puoi acquistare da decatlon, dato il peso (10kg);</a:t>
            </a:r>
          </a:p>
          <a:p>
            <a:pPr lvl="0"/>
            <a:r>
              <a:rPr lang="it-IT" sz="1000" dirty="0" err="1" smtClean="0"/>
              <a:t>ES…</a:t>
            </a:r>
            <a:endParaRPr lang="it-IT" sz="1000" dirty="0" smtClean="0"/>
          </a:p>
          <a:p>
            <a:pPr lvl="0"/>
            <a:r>
              <a:rPr lang="it-IT" sz="1000" dirty="0" err="1" smtClean="0"/>
              <a:t>ES…</a:t>
            </a:r>
            <a:endParaRPr lang="it-IT" sz="1000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1511288"/>
          </a:xfrm>
        </p:spPr>
        <p:txBody>
          <a:bodyPr/>
          <a:lstStyle/>
          <a:p>
            <a:r>
              <a:rPr lang="it-IT" b="1" dirty="0" err="1" smtClean="0">
                <a:solidFill>
                  <a:srgbClr val="00B050"/>
                </a:solidFill>
                <a:ea typeface="ＭＳ Ｐゴシック" pitchFamily="34" charset="-128"/>
              </a:rPr>
              <a:t>Perchè</a:t>
            </a:r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> la “forma sportiva”?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0" y="1785926"/>
            <a:ext cx="8929718" cy="4340237"/>
          </a:xfrm>
        </p:spPr>
        <p:txBody>
          <a:bodyPr/>
          <a:lstStyle/>
          <a:p>
            <a:pPr algn="just">
              <a:buNone/>
            </a:pPr>
            <a:r>
              <a:rPr lang="it-IT" sz="2400" kern="1200" dirty="0" smtClean="0">
                <a:ea typeface="ＭＳ Ｐゴシック" pitchFamily="34" charset="-128"/>
              </a:rPr>
              <a:t>    Condizione </a:t>
            </a:r>
            <a:r>
              <a:rPr lang="it-IT" sz="2400" u="sng" kern="1200" dirty="0" smtClean="0">
                <a:ea typeface="ＭＳ Ｐゴシック" pitchFamily="34" charset="-128"/>
              </a:rPr>
              <a:t>psicofisica</a:t>
            </a:r>
            <a:r>
              <a:rPr lang="it-IT" sz="2400" kern="1200" dirty="0" smtClean="0">
                <a:ea typeface="ＭＳ Ｐゴシック" pitchFamily="34" charset="-128"/>
              </a:rPr>
              <a:t> dell'atleta atta a favorire le migliori prestazioni nella disciplina sportiva praticata. Necessita di un accordo armonico e ottimale </a:t>
            </a:r>
            <a:r>
              <a:rPr lang="it-IT" sz="2400" b="1" kern="1200" dirty="0" smtClean="0">
                <a:solidFill>
                  <a:srgbClr val="00B050"/>
                </a:solidFill>
                <a:ea typeface="ＭＳ Ｐゴシック" pitchFamily="34" charset="-128"/>
              </a:rPr>
              <a:t>di tutte le componenti dell'allenamento:  </a:t>
            </a:r>
            <a:r>
              <a:rPr lang="it-IT" sz="2400" kern="1200" dirty="0" smtClean="0">
                <a:ea typeface="ＭＳ Ｐゴシック" pitchFamily="34" charset="-128"/>
              </a:rPr>
              <a:t>fisiche, tecnico-tattiche e psicologiche.</a:t>
            </a:r>
          </a:p>
          <a:p>
            <a:pPr>
              <a:buNone/>
            </a:pPr>
            <a:endParaRPr lang="it-IT" sz="4000" kern="1200" dirty="0" smtClean="0">
              <a:ea typeface="ＭＳ Ｐゴシック" pitchFamily="34" charset="-128"/>
            </a:endParaRPr>
          </a:p>
        </p:txBody>
      </p:sp>
      <p:pic>
        <p:nvPicPr>
          <p:cNvPr id="5" name="Immagine 4" descr="stac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3208"/>
            <a:ext cx="9144000" cy="2641940"/>
          </a:xfrm>
          <a:prstGeom prst="rect">
            <a:avLst/>
          </a:prstGeom>
        </p:spPr>
      </p:pic>
      <p:sp>
        <p:nvSpPr>
          <p:cNvPr id="6" name="Simbolo &quot;divieto&quot; 5"/>
          <p:cNvSpPr/>
          <p:nvPr/>
        </p:nvSpPr>
        <p:spPr>
          <a:xfrm>
            <a:off x="3500430" y="4429132"/>
            <a:ext cx="2143140" cy="1928826"/>
          </a:xfrm>
          <a:prstGeom prst="noSmoking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</a:rPr>
              <a:t>Perché test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misurazione è un punto di partenza per verificare le risposte dell’atleta </a:t>
            </a:r>
          </a:p>
          <a:p>
            <a:r>
              <a:rPr lang="it-IT" dirty="0" smtClean="0"/>
              <a:t>Inoltre permette al tecnico di lavorare in modo più accurato sui suoi atleti centrando le macro-aree più utili al proprio organico;</a:t>
            </a:r>
          </a:p>
          <a:p>
            <a:endParaRPr lang="it-IT" dirty="0" smtClean="0"/>
          </a:p>
          <a:p>
            <a:r>
              <a:rPr lang="it-IT" dirty="0" smtClean="0">
                <a:solidFill>
                  <a:srgbClr val="00B050"/>
                </a:solidFill>
              </a:rPr>
              <a:t>FU = a dicembre</a:t>
            </a:r>
            <a:endParaRPr lang="it-IT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>Batteria test di base</a:t>
            </a:r>
            <a:b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endParaRPr lang="it-IT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b="1" dirty="0" smtClean="0">
                <a:solidFill>
                  <a:srgbClr val="00B050"/>
                </a:solidFill>
              </a:rPr>
              <a:t>Dati morfologici</a:t>
            </a:r>
            <a:r>
              <a:rPr lang="it-IT" dirty="0" smtClean="0"/>
              <a:t>:</a:t>
            </a:r>
          </a:p>
          <a:p>
            <a:pPr>
              <a:buNone/>
            </a:pPr>
            <a:endParaRPr lang="it-IT" dirty="0" smtClean="0"/>
          </a:p>
          <a:p>
            <a:r>
              <a:rPr lang="it-IT" sz="1050" dirty="0" err="1" smtClean="0"/>
              <a:t>ALTEZZA=</a:t>
            </a:r>
            <a:endParaRPr lang="it-IT" sz="1050" dirty="0" smtClean="0"/>
          </a:p>
          <a:p>
            <a:r>
              <a:rPr lang="it-IT" sz="1050" dirty="0" err="1" smtClean="0"/>
              <a:t>PESO=</a:t>
            </a:r>
            <a:endParaRPr lang="it-IT" sz="1050" dirty="0" smtClean="0"/>
          </a:p>
          <a:p>
            <a:r>
              <a:rPr lang="it-IT" sz="1050" dirty="0" smtClean="0"/>
              <a:t>DISTANZA  ACROMIOM </a:t>
            </a:r>
            <a:r>
              <a:rPr lang="it-IT" sz="1050" dirty="0" err="1" smtClean="0"/>
              <a:t>POSTERIORE=</a:t>
            </a:r>
            <a:endParaRPr lang="it-IT" sz="1050" dirty="0" smtClean="0"/>
          </a:p>
          <a:p>
            <a:r>
              <a:rPr lang="it-IT" sz="1050" dirty="0" smtClean="0"/>
              <a:t>DISTANZA </a:t>
            </a:r>
            <a:r>
              <a:rPr lang="it-IT" sz="1050" dirty="0" err="1" smtClean="0"/>
              <a:t>SCAPOLARI=</a:t>
            </a:r>
            <a:endParaRPr lang="it-IT" sz="1050" dirty="0" smtClean="0"/>
          </a:p>
          <a:p>
            <a:r>
              <a:rPr lang="it-IT" sz="1050" dirty="0" smtClean="0"/>
              <a:t>SIMMETRICI?</a:t>
            </a:r>
          </a:p>
          <a:p>
            <a:r>
              <a:rPr lang="it-IT" sz="1050" dirty="0" smtClean="0"/>
              <a:t>MENISCO IN CADUTA VERTICALE TALLONE A </a:t>
            </a:r>
            <a:r>
              <a:rPr lang="it-IT" sz="1050" dirty="0" err="1" smtClean="0"/>
              <a:t>TERRA=</a:t>
            </a:r>
            <a:r>
              <a:rPr lang="it-IT" sz="1050" dirty="0" smtClean="0"/>
              <a:t>  DX                             </a:t>
            </a:r>
            <a:r>
              <a:rPr lang="it-IT" sz="1050" dirty="0" err="1" smtClean="0"/>
              <a:t>SX=</a:t>
            </a:r>
            <a:endParaRPr lang="it-IT" sz="1050" dirty="0" smtClean="0"/>
          </a:p>
          <a:p>
            <a:r>
              <a:rPr lang="it-IT" sz="1050" dirty="0" smtClean="0"/>
              <a:t>TALLONE IN </a:t>
            </a:r>
            <a:r>
              <a:rPr lang="it-IT" sz="1050" dirty="0" err="1" smtClean="0"/>
              <a:t>STACCO=</a:t>
            </a:r>
            <a:r>
              <a:rPr lang="it-IT" sz="1050" dirty="0" smtClean="0"/>
              <a:t> DX                          </a:t>
            </a:r>
            <a:r>
              <a:rPr lang="it-IT" sz="1050" dirty="0" err="1" smtClean="0"/>
              <a:t>SX=</a:t>
            </a:r>
            <a:endParaRPr lang="it-IT" sz="1050" dirty="0" smtClean="0"/>
          </a:p>
          <a:p>
            <a:r>
              <a:rPr lang="it-IT" sz="1050" dirty="0" smtClean="0"/>
              <a:t>VASTO </a:t>
            </a:r>
            <a:r>
              <a:rPr lang="it-IT" sz="1050" dirty="0" err="1" smtClean="0"/>
              <a:t>MEDIALE=</a:t>
            </a:r>
            <a:r>
              <a:rPr lang="it-IT" sz="1050" dirty="0" smtClean="0"/>
              <a:t> DX                             </a:t>
            </a:r>
            <a:r>
              <a:rPr lang="it-IT" sz="1050" dirty="0" err="1" smtClean="0"/>
              <a:t>SX=</a:t>
            </a:r>
            <a:endParaRPr lang="it-IT" sz="1050" dirty="0" smtClean="0"/>
          </a:p>
          <a:p>
            <a:r>
              <a:rPr lang="it-IT" sz="1050" dirty="0" smtClean="0"/>
              <a:t>REACH A DUE </a:t>
            </a:r>
            <a:r>
              <a:rPr lang="it-IT" sz="1050" dirty="0" err="1" smtClean="0"/>
              <a:t>MANI=</a:t>
            </a:r>
            <a:endParaRPr lang="it-IT" sz="1050" dirty="0" smtClean="0"/>
          </a:p>
          <a:p>
            <a:r>
              <a:rPr lang="en-US" sz="1050" dirty="0" smtClean="0"/>
              <a:t>REACH= DX                             SX=</a:t>
            </a:r>
            <a:endParaRPr lang="it-IT" sz="1050" dirty="0" smtClean="0"/>
          </a:p>
          <a:p>
            <a:r>
              <a:rPr lang="en-US" sz="1050" dirty="0" smtClean="0"/>
              <a:t> </a:t>
            </a:r>
            <a:endParaRPr lang="it-IT" sz="1050" dirty="0" smtClean="0"/>
          </a:p>
          <a:p>
            <a:r>
              <a:rPr lang="en-US" sz="1050" dirty="0" smtClean="0"/>
              <a:t>POLSO= DX                             SX=</a:t>
            </a:r>
            <a:endParaRPr lang="it-IT" sz="1050" dirty="0" smtClean="0"/>
          </a:p>
          <a:p>
            <a:endParaRPr lang="it-IT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>Batteria test di base</a:t>
            </a:r>
            <a:b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endParaRPr lang="it-IT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Morfologici</a:t>
            </a:r>
            <a:r>
              <a:rPr lang="en-US" b="1" dirty="0" smtClean="0">
                <a:solidFill>
                  <a:srgbClr val="00B050"/>
                </a:solidFill>
              </a:rPr>
              <a:t> a </a:t>
            </a:r>
            <a:r>
              <a:rPr lang="en-US" b="1" dirty="0" err="1" smtClean="0">
                <a:solidFill>
                  <a:srgbClr val="00B050"/>
                </a:solidFill>
              </a:rPr>
              <a:t>cosa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servono</a:t>
            </a:r>
            <a:r>
              <a:rPr lang="en-US" b="1" dirty="0" smtClean="0">
                <a:solidFill>
                  <a:srgbClr val="00B050"/>
                </a:solidFill>
              </a:rPr>
              <a:t>??</a:t>
            </a:r>
          </a:p>
          <a:p>
            <a:pPr>
              <a:buNone/>
            </a:pPr>
            <a:r>
              <a:rPr lang="it-IT" sz="1050" dirty="0" smtClean="0"/>
              <a:t> </a:t>
            </a:r>
          </a:p>
          <a:p>
            <a:r>
              <a:rPr lang="it-IT" sz="2000" dirty="0" smtClean="0"/>
              <a:t>Costituzione organico</a:t>
            </a:r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B e N lavori di </a:t>
            </a:r>
            <a:r>
              <a:rPr lang="it-IT" sz="2000" b="1" dirty="0" smtClean="0"/>
              <a:t>reattività</a:t>
            </a:r>
            <a:r>
              <a:rPr lang="it-IT" sz="2000" dirty="0" smtClean="0"/>
              <a:t> fin da subito a buon intensità</a:t>
            </a:r>
          </a:p>
          <a:p>
            <a:r>
              <a:rPr lang="it-IT" sz="2000" dirty="0" smtClean="0"/>
              <a:t>L aspettare la seconda settimana per arrivare all’intensità di </a:t>
            </a:r>
            <a:r>
              <a:rPr lang="it-IT" sz="2000" dirty="0" err="1" smtClean="0"/>
              <a:t>BeN</a:t>
            </a:r>
            <a:endParaRPr lang="it-IT" sz="2000" dirty="0" smtClean="0"/>
          </a:p>
          <a:p>
            <a:r>
              <a:rPr lang="it-IT" sz="2000" dirty="0" smtClean="0"/>
              <a:t>B reagisce bene anche da subito a lavori </a:t>
            </a:r>
            <a:r>
              <a:rPr lang="it-IT" sz="2000" smtClean="0"/>
              <a:t>senza progressioni</a:t>
            </a:r>
            <a:endParaRPr lang="it-IT" sz="2000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3786182" y="257174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3714744" y="2857496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3571868" y="3143248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786314" y="235743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Brevilineo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500562" y="284535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Longilineo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357686" y="334542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Normolineo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>Batteria test di base</a:t>
            </a:r>
            <a:b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endParaRPr lang="it-IT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Test</a:t>
            </a:r>
          </a:p>
          <a:p>
            <a:endParaRPr lang="it-IT" sz="1050" dirty="0" smtClean="0"/>
          </a:p>
          <a:p>
            <a:r>
              <a:rPr lang="en-US" sz="1800" dirty="0" smtClean="0"/>
              <a:t>BLOCK JUMP =      1)                2)                3)                 4)              5)  </a:t>
            </a:r>
          </a:p>
          <a:p>
            <a:pPr>
              <a:buNone/>
            </a:pPr>
            <a:endParaRPr lang="it-IT" sz="1800" dirty="0" smtClean="0"/>
          </a:p>
          <a:p>
            <a:r>
              <a:rPr lang="en-US" sz="1800" dirty="0" smtClean="0"/>
              <a:t>SPIKE JUMP=1)                2)                3)                 4)              5)  </a:t>
            </a:r>
            <a:endParaRPr lang="it-IT" sz="1800" dirty="0" smtClean="0"/>
          </a:p>
          <a:p>
            <a:pPr>
              <a:buNone/>
            </a:pPr>
            <a:endParaRPr lang="it-IT" sz="1800" dirty="0" smtClean="0"/>
          </a:p>
          <a:p>
            <a:r>
              <a:rPr lang="it-IT" sz="1800" dirty="0" err="1" smtClean="0"/>
              <a:t>SEDIA=</a:t>
            </a:r>
            <a:r>
              <a:rPr lang="it-IT" sz="1800" dirty="0" smtClean="0"/>
              <a:t> DX  a terra                          </a:t>
            </a:r>
            <a:r>
              <a:rPr lang="it-IT" sz="1800" dirty="0" err="1" smtClean="0"/>
              <a:t>SX=</a:t>
            </a:r>
            <a:endParaRPr lang="it-IT" sz="1800" dirty="0" smtClean="0"/>
          </a:p>
          <a:p>
            <a:endParaRPr lang="it-IT" sz="1800" dirty="0" smtClean="0"/>
          </a:p>
          <a:p>
            <a:r>
              <a:rPr lang="it-IT" sz="1800" dirty="0" err="1" smtClean="0"/>
              <a:t>PIEGAMENTI=</a:t>
            </a:r>
            <a:r>
              <a:rPr lang="it-IT" sz="1800" dirty="0" smtClean="0"/>
              <a:t> N                            </a:t>
            </a:r>
          </a:p>
          <a:p>
            <a:endParaRPr lang="it-IT" sz="1800" dirty="0" smtClean="0"/>
          </a:p>
          <a:p>
            <a:endParaRPr lang="it-IT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>Batteria test di base</a:t>
            </a:r>
            <a:b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endParaRPr lang="it-IT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Test a </a:t>
            </a:r>
            <a:r>
              <a:rPr lang="en-US" b="1" dirty="0" err="1" smtClean="0">
                <a:solidFill>
                  <a:srgbClr val="00B050"/>
                </a:solidFill>
              </a:rPr>
              <a:t>cosa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servono</a:t>
            </a:r>
            <a:r>
              <a:rPr lang="en-US" b="1" dirty="0" smtClean="0">
                <a:solidFill>
                  <a:srgbClr val="00B050"/>
                </a:solidFill>
              </a:rPr>
              <a:t>??</a:t>
            </a:r>
          </a:p>
          <a:p>
            <a:pPr>
              <a:buNone/>
            </a:pPr>
            <a:r>
              <a:rPr lang="it-IT" sz="1050" dirty="0" smtClean="0"/>
              <a:t> </a:t>
            </a:r>
          </a:p>
          <a:p>
            <a:r>
              <a:rPr lang="it-IT" sz="2000" dirty="0" smtClean="0"/>
              <a:t>Block </a:t>
            </a:r>
            <a:r>
              <a:rPr lang="it-IT" sz="2000" dirty="0" err="1" smtClean="0"/>
              <a:t>jump</a:t>
            </a:r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Spike </a:t>
            </a:r>
            <a:r>
              <a:rPr lang="it-IT" sz="2000" dirty="0" err="1" smtClean="0"/>
              <a:t>jump</a:t>
            </a:r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</p:txBody>
      </p:sp>
      <p:cxnSp>
        <p:nvCxnSpPr>
          <p:cNvPr id="6" name="Connettore 2 5"/>
          <p:cNvCxnSpPr/>
          <p:nvPr/>
        </p:nvCxnSpPr>
        <p:spPr>
          <a:xfrm>
            <a:off x="3786182" y="257174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3714744" y="2857496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3571868" y="3143248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786314" y="235743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Precaricamenti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500562" y="284535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Difficoltà a verticalizzare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357686" y="334542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Valore numerico</a:t>
            </a:r>
            <a:endParaRPr lang="it-IT" dirty="0"/>
          </a:p>
        </p:txBody>
      </p:sp>
      <p:cxnSp>
        <p:nvCxnSpPr>
          <p:cNvPr id="12" name="Connettore 2 11"/>
          <p:cNvCxnSpPr/>
          <p:nvPr/>
        </p:nvCxnSpPr>
        <p:spPr>
          <a:xfrm>
            <a:off x="2857488" y="442754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3929058" y="428625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Dominanza di rotazione</a:t>
            </a:r>
            <a:endParaRPr lang="it-IT" dirty="0"/>
          </a:p>
        </p:txBody>
      </p:sp>
      <p:cxnSp>
        <p:nvCxnSpPr>
          <p:cNvPr id="16" name="Connettore 2 15"/>
          <p:cNvCxnSpPr/>
          <p:nvPr/>
        </p:nvCxnSpPr>
        <p:spPr>
          <a:xfrm>
            <a:off x="2857488" y="4714884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3786182" y="4786323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Arti superiori/compensazioni</a:t>
            </a:r>
            <a:endParaRPr lang="it-IT" dirty="0"/>
          </a:p>
        </p:txBody>
      </p:sp>
      <p:cxnSp>
        <p:nvCxnSpPr>
          <p:cNvPr id="18" name="Connettore 2 17"/>
          <p:cNvCxnSpPr/>
          <p:nvPr/>
        </p:nvCxnSpPr>
        <p:spPr>
          <a:xfrm>
            <a:off x="2571736" y="5000636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3357554" y="527424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Valore numerico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00034" y="584575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ANNOTARE TUTTO SULLA SCHEDA TEST.</a:t>
            </a:r>
            <a:endParaRPr lang="it-IT" dirty="0"/>
          </a:p>
        </p:txBody>
      </p:sp>
      <p:sp>
        <p:nvSpPr>
          <p:cNvPr id="22" name="Diverso da 21"/>
          <p:cNvSpPr/>
          <p:nvPr/>
        </p:nvSpPr>
        <p:spPr>
          <a:xfrm>
            <a:off x="7143768" y="3929066"/>
            <a:ext cx="1785918" cy="1071570"/>
          </a:xfrm>
          <a:prstGeom prst="mathNot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23" name="Freccia circolare a sinistra 22"/>
          <p:cNvSpPr/>
          <p:nvPr/>
        </p:nvSpPr>
        <p:spPr>
          <a:xfrm>
            <a:off x="6929454" y="3500438"/>
            <a:ext cx="857256" cy="2357454"/>
          </a:xfrm>
          <a:prstGeom prst="curved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7786710" y="52149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4 </a:t>
            </a:r>
            <a:r>
              <a:rPr lang="it-IT" sz="2400" b="1" dirty="0" err="1" smtClean="0">
                <a:solidFill>
                  <a:srgbClr val="FF0000"/>
                </a:solidFill>
              </a:rPr>
              <a:t>CM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>Batteria test di base</a:t>
            </a:r>
            <a:b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endParaRPr lang="it-IT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Test a </a:t>
            </a:r>
            <a:r>
              <a:rPr lang="en-US" b="1" dirty="0" err="1" smtClean="0">
                <a:solidFill>
                  <a:srgbClr val="00B050"/>
                </a:solidFill>
              </a:rPr>
              <a:t>cosa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servono</a:t>
            </a:r>
            <a:r>
              <a:rPr lang="en-US" b="1" dirty="0" smtClean="0">
                <a:solidFill>
                  <a:srgbClr val="00B050"/>
                </a:solidFill>
              </a:rPr>
              <a:t>??</a:t>
            </a:r>
          </a:p>
          <a:p>
            <a:pPr>
              <a:buNone/>
            </a:pPr>
            <a:r>
              <a:rPr lang="it-IT" sz="1050" dirty="0" smtClean="0"/>
              <a:t> </a:t>
            </a:r>
          </a:p>
          <a:p>
            <a:r>
              <a:rPr lang="it-IT" sz="2000" dirty="0" err="1" smtClean="0"/>
              <a:t>Piegamanti</a:t>
            </a:r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Sedia</a:t>
            </a:r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</p:txBody>
      </p:sp>
      <p:cxnSp>
        <p:nvCxnSpPr>
          <p:cNvPr id="6" name="Connettore 2 5"/>
          <p:cNvCxnSpPr/>
          <p:nvPr/>
        </p:nvCxnSpPr>
        <p:spPr>
          <a:xfrm>
            <a:off x="3786182" y="257174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3714744" y="2857496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3571868" y="3143248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786314" y="235743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Diaframma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500562" y="284535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Spinte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357686" y="334542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Valore numerico</a:t>
            </a:r>
            <a:endParaRPr lang="it-IT" dirty="0"/>
          </a:p>
        </p:txBody>
      </p:sp>
      <p:cxnSp>
        <p:nvCxnSpPr>
          <p:cNvPr id="12" name="Connettore 2 11"/>
          <p:cNvCxnSpPr/>
          <p:nvPr/>
        </p:nvCxnSpPr>
        <p:spPr>
          <a:xfrm>
            <a:off x="2857488" y="442754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3929058" y="428625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Simmetrie</a:t>
            </a:r>
            <a:endParaRPr lang="it-IT" dirty="0"/>
          </a:p>
        </p:txBody>
      </p:sp>
      <p:cxnSp>
        <p:nvCxnSpPr>
          <p:cNvPr id="16" name="Connettore 2 15"/>
          <p:cNvCxnSpPr/>
          <p:nvPr/>
        </p:nvCxnSpPr>
        <p:spPr>
          <a:xfrm>
            <a:off x="2857488" y="4714884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3786182" y="4786323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Diaframma</a:t>
            </a:r>
            <a:endParaRPr lang="it-IT" dirty="0"/>
          </a:p>
        </p:txBody>
      </p:sp>
      <p:cxnSp>
        <p:nvCxnSpPr>
          <p:cNvPr id="18" name="Connettore 2 17"/>
          <p:cNvCxnSpPr/>
          <p:nvPr/>
        </p:nvCxnSpPr>
        <p:spPr>
          <a:xfrm>
            <a:off x="2571736" y="5000636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3357554" y="527424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Valore numerico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00034" y="584575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ANNOTARE TUTTO SULLA SCHEDA TEST.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isultati immagini per om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429024" cy="4500594"/>
          </a:xfrm>
          <a:prstGeom prst="rect">
            <a:avLst/>
          </a:prstGeom>
          <a:noFill/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Risultante visiva dei test</a:t>
            </a:r>
            <a:endParaRPr lang="it-IT" dirty="0">
              <a:solidFill>
                <a:srgbClr val="00B050"/>
              </a:solidFill>
            </a:endParaRPr>
          </a:p>
        </p:txBody>
      </p:sp>
      <p:cxnSp>
        <p:nvCxnSpPr>
          <p:cNvPr id="24" name="Connettore 1 23"/>
          <p:cNvCxnSpPr/>
          <p:nvPr/>
        </p:nvCxnSpPr>
        <p:spPr>
          <a:xfrm rot="5400000">
            <a:off x="1427140" y="5786455"/>
            <a:ext cx="42862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 rot="10800000">
            <a:off x="1357290" y="6000768"/>
            <a:ext cx="2857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4786314" y="1643050"/>
            <a:ext cx="4071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 anamnesi : 2 </a:t>
            </a:r>
            <a:r>
              <a:rPr lang="it-IT" dirty="0" err="1" smtClean="0"/>
              <a:t>cav</a:t>
            </a:r>
            <a:r>
              <a:rPr lang="it-IT" dirty="0" smtClean="0"/>
              <a:t> </a:t>
            </a:r>
            <a:r>
              <a:rPr lang="it-IT" dirty="0" err="1" smtClean="0"/>
              <a:t>sx</a:t>
            </a:r>
            <a:r>
              <a:rPr lang="it-IT" dirty="0" smtClean="0"/>
              <a:t>;</a:t>
            </a:r>
          </a:p>
          <a:p>
            <a:r>
              <a:rPr lang="it-IT" dirty="0" smtClean="0"/>
              <a:t>Morfologico : </a:t>
            </a:r>
            <a:r>
              <a:rPr lang="it-IT" dirty="0" err="1" smtClean="0"/>
              <a:t>vm</a:t>
            </a:r>
            <a:r>
              <a:rPr lang="it-IT" dirty="0" smtClean="0"/>
              <a:t> </a:t>
            </a:r>
            <a:r>
              <a:rPr lang="it-IT" dirty="0" err="1" smtClean="0"/>
              <a:t>dx</a:t>
            </a:r>
            <a:r>
              <a:rPr lang="it-IT" dirty="0" smtClean="0"/>
              <a:t> +2</a:t>
            </a:r>
          </a:p>
          <a:p>
            <a:r>
              <a:rPr lang="it-IT" dirty="0" smtClean="0"/>
              <a:t>Block: norma</a:t>
            </a:r>
          </a:p>
          <a:p>
            <a:r>
              <a:rPr lang="it-IT" dirty="0" smtClean="0"/>
              <a:t>Spike: sotto norma</a:t>
            </a:r>
          </a:p>
          <a:p>
            <a:r>
              <a:rPr lang="it-IT" dirty="0" smtClean="0"/>
              <a:t>Piegamenti: norma ma osservativo no</a:t>
            </a:r>
          </a:p>
          <a:p>
            <a:r>
              <a:rPr lang="it-IT" dirty="0" smtClean="0"/>
              <a:t>Sedia: &gt; sulla </a:t>
            </a:r>
            <a:r>
              <a:rPr lang="it-IT" dirty="0" err="1" smtClean="0"/>
              <a:t>dx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53" name="Ovale 52"/>
          <p:cNvSpPr/>
          <p:nvPr/>
        </p:nvSpPr>
        <p:spPr>
          <a:xfrm>
            <a:off x="2000232" y="5500702"/>
            <a:ext cx="928694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Ovale 54"/>
          <p:cNvSpPr/>
          <p:nvPr/>
        </p:nvSpPr>
        <p:spPr>
          <a:xfrm>
            <a:off x="1571604" y="5643578"/>
            <a:ext cx="500066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Parentesi graffa aperta 55"/>
          <p:cNvSpPr/>
          <p:nvPr/>
        </p:nvSpPr>
        <p:spPr>
          <a:xfrm rot="10800000">
            <a:off x="3071802" y="2071678"/>
            <a:ext cx="1000132" cy="3929090"/>
          </a:xfrm>
          <a:prstGeom prst="leftBrace">
            <a:avLst>
              <a:gd name="adj1" fmla="val 8333"/>
              <a:gd name="adj2" fmla="val 4959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Simbolo &quot;divieto&quot; 56"/>
          <p:cNvSpPr/>
          <p:nvPr/>
        </p:nvSpPr>
        <p:spPr>
          <a:xfrm>
            <a:off x="3929058" y="3500438"/>
            <a:ext cx="914400" cy="914400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8" name="Saetta 57"/>
          <p:cNvSpPr/>
          <p:nvPr/>
        </p:nvSpPr>
        <p:spPr>
          <a:xfrm>
            <a:off x="1857356" y="2428868"/>
            <a:ext cx="428628" cy="1143008"/>
          </a:xfrm>
          <a:prstGeom prst="lightningBol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Ovale 58"/>
          <p:cNvSpPr/>
          <p:nvPr/>
        </p:nvSpPr>
        <p:spPr>
          <a:xfrm rot="5400000">
            <a:off x="1393010" y="4652969"/>
            <a:ext cx="973935" cy="5262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59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aetta 4"/>
          <p:cNvSpPr/>
          <p:nvPr/>
        </p:nvSpPr>
        <p:spPr>
          <a:xfrm>
            <a:off x="1857356" y="2428868"/>
            <a:ext cx="428628" cy="1143008"/>
          </a:xfrm>
          <a:prstGeom prst="lightningBol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 rot="5400000">
            <a:off x="1393010" y="4652969"/>
            <a:ext cx="973935" cy="5262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2" descr="Risultati immagini per om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3429024" cy="4500594"/>
          </a:xfrm>
          <a:prstGeom prst="rect">
            <a:avLst/>
          </a:prstGeom>
          <a:noFill/>
        </p:spPr>
      </p:pic>
      <p:sp>
        <p:nvSpPr>
          <p:cNvPr id="8" name="Saetta 7"/>
          <p:cNvSpPr/>
          <p:nvPr/>
        </p:nvSpPr>
        <p:spPr>
          <a:xfrm>
            <a:off x="1357290" y="2143116"/>
            <a:ext cx="428628" cy="1143008"/>
          </a:xfrm>
          <a:prstGeom prst="lightningBol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 rot="5400000">
            <a:off x="1419205" y="4510093"/>
            <a:ext cx="973935" cy="5262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2" descr="Risultati immagini per om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00174"/>
            <a:ext cx="3429024" cy="4500594"/>
          </a:xfrm>
          <a:prstGeom prst="rect">
            <a:avLst/>
          </a:prstGeom>
          <a:noFill/>
        </p:spPr>
      </p:pic>
      <p:sp>
        <p:nvSpPr>
          <p:cNvPr id="11" name="Saetta 10"/>
          <p:cNvSpPr/>
          <p:nvPr/>
        </p:nvSpPr>
        <p:spPr>
          <a:xfrm>
            <a:off x="6357950" y="2500306"/>
            <a:ext cx="428628" cy="1143008"/>
          </a:xfrm>
          <a:prstGeom prst="lightningBol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 rot="5400000">
            <a:off x="5893604" y="4724407"/>
            <a:ext cx="973935" cy="5262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2" descr="Risultati immagini per om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3429024" cy="4500594"/>
          </a:xfrm>
          <a:prstGeom prst="rect">
            <a:avLst/>
          </a:prstGeom>
          <a:noFill/>
        </p:spPr>
      </p:pic>
      <p:sp>
        <p:nvSpPr>
          <p:cNvPr id="13" name="Saetta 12"/>
          <p:cNvSpPr/>
          <p:nvPr/>
        </p:nvSpPr>
        <p:spPr>
          <a:xfrm>
            <a:off x="3643306" y="928670"/>
            <a:ext cx="428628" cy="1143008"/>
          </a:xfrm>
          <a:prstGeom prst="lightningBol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 rot="5400000">
            <a:off x="3705221" y="3438523"/>
            <a:ext cx="973935" cy="5262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8" grpId="0" animBg="1"/>
      <p:bldP spid="9" grpId="0" animBg="1"/>
      <p:bldP spid="9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785950"/>
          </a:xfrm>
        </p:spPr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/>
            </a:r>
            <a:b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endParaRPr lang="it-IT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>
              <a:buNone/>
            </a:pPr>
            <a:r>
              <a:rPr lang="it-IT" sz="2000" dirty="0" smtClean="0"/>
              <a:t>Nei fondamentali: </a:t>
            </a:r>
          </a:p>
          <a:p>
            <a:r>
              <a:rPr lang="it-IT" sz="2000" dirty="0" smtClean="0"/>
              <a:t>Almeno 1 o 2 esercizi basati sulle esigente visualizzate dai test,</a:t>
            </a:r>
          </a:p>
          <a:p>
            <a:r>
              <a:rPr lang="it-IT" sz="2000" dirty="0" smtClean="0"/>
              <a:t>Almeno 1 esercizio basato sui morfologici,</a:t>
            </a:r>
          </a:p>
          <a:p>
            <a:r>
              <a:rPr lang="it-IT" sz="2000" dirty="0" smtClean="0"/>
              <a:t>Almeno 1 esercizio per ruolo.</a:t>
            </a:r>
          </a:p>
          <a:p>
            <a:r>
              <a:rPr lang="it-IT" sz="2000" dirty="0" smtClean="0"/>
              <a:t>Preventivi</a:t>
            </a:r>
          </a:p>
          <a:p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Questi esercizi verranno ripresi durante l’anno.</a:t>
            </a:r>
          </a:p>
          <a:p>
            <a:endParaRPr lang="it-IT" sz="2000" dirty="0"/>
          </a:p>
        </p:txBody>
      </p:sp>
      <p:sp>
        <p:nvSpPr>
          <p:cNvPr id="5" name="Titolo 5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Parte prima: Fondamentali.</a:t>
            </a:r>
            <a:endParaRPr kumimoji="0" lang="it-IT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it-IT" b="1" dirty="0" smtClean="0">
                <a:solidFill>
                  <a:srgbClr val="00B050"/>
                </a:solidFill>
              </a:rPr>
              <a:t>ESERCIZI</a:t>
            </a:r>
          </a:p>
          <a:p>
            <a:pPr marL="514350" indent="-514350"/>
            <a:r>
              <a:rPr lang="it-IT" dirty="0" smtClean="0"/>
              <a:t>Ginocchio  </a:t>
            </a:r>
            <a:r>
              <a:rPr lang="it-IT" sz="1800" dirty="0" smtClean="0"/>
              <a:t>fissare l’attenzione sulla </a:t>
            </a:r>
            <a:r>
              <a:rPr lang="it-IT" sz="1800" dirty="0" err="1" smtClean="0"/>
              <a:t>proriocettività</a:t>
            </a:r>
            <a:r>
              <a:rPr lang="it-IT" sz="1800" dirty="0" smtClean="0"/>
              <a:t> tallone/ginocchio/ Variare le velocità e gli angoli. Sia gamba doppia che singola/ Successivamente singola</a:t>
            </a:r>
          </a:p>
          <a:p>
            <a:pPr marL="514350" indent="-514350"/>
            <a:r>
              <a:rPr lang="it-IT" dirty="0" smtClean="0"/>
              <a:t>Caviglia </a:t>
            </a:r>
            <a:r>
              <a:rPr lang="it-IT" sz="1800" dirty="0" smtClean="0"/>
              <a:t>fissare l’attenzione sulla </a:t>
            </a:r>
            <a:r>
              <a:rPr lang="it-IT" sz="1800" dirty="0" err="1" smtClean="0"/>
              <a:t>proriocettività</a:t>
            </a:r>
            <a:r>
              <a:rPr lang="it-IT" sz="1800" dirty="0" smtClean="0"/>
              <a:t> tallone/ginocchio/ Variare le velocità e gli angoli. Sia gamba doppia che singola/ Successivamente singola. Col tempo verranno unite</a:t>
            </a:r>
          </a:p>
          <a:p>
            <a:pPr marL="514350" indent="-514350"/>
            <a:r>
              <a:rPr lang="it-IT" dirty="0" smtClean="0"/>
              <a:t>Spalle </a:t>
            </a:r>
            <a:r>
              <a:rPr lang="it-IT" sz="1800" dirty="0" smtClean="0"/>
              <a:t>fissare l’attenzione sulla </a:t>
            </a:r>
            <a:r>
              <a:rPr lang="it-IT" sz="1800" dirty="0" err="1" smtClean="0"/>
              <a:t>proriocettività</a:t>
            </a:r>
            <a:r>
              <a:rPr lang="it-IT" sz="1800" dirty="0" smtClean="0"/>
              <a:t>  e far percepire movimentazione e differenze dal trapezio. Esercizi con piccoli contrappesi o in tenuta.</a:t>
            </a:r>
            <a:endParaRPr lang="it-IT" sz="1800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</a:rPr>
              <a:t>Parte prima: preventivi.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54098"/>
          </a:xfrm>
        </p:spPr>
        <p:txBody>
          <a:bodyPr/>
          <a:lstStyle/>
          <a:p>
            <a:r>
              <a:rPr lang="it-IT" sz="4000" b="1" dirty="0" smtClean="0">
                <a:solidFill>
                  <a:srgbClr val="00B050"/>
                </a:solidFill>
              </a:rPr>
              <a:t>SUBITO: Allenamento fisico e di palla</a:t>
            </a:r>
            <a:endParaRPr lang="it-IT" sz="4000" b="1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z="1800" b="1" dirty="0" smtClean="0"/>
              <a:t>Bisogna sviluppare parallelamente la tecnica e la preparazione fisica.</a:t>
            </a:r>
          </a:p>
          <a:p>
            <a:pPr algn="just">
              <a:buNone/>
            </a:pPr>
            <a:endParaRPr lang="it-IT" sz="1800" dirty="0" smtClean="0"/>
          </a:p>
          <a:p>
            <a:pPr algn="just">
              <a:buNone/>
            </a:pPr>
            <a:r>
              <a:rPr lang="it-IT" sz="1800" dirty="0" smtClean="0"/>
              <a:t>Vanno sempre sviluppate in </a:t>
            </a:r>
            <a:r>
              <a:rPr lang="it-IT" sz="1800" b="1" dirty="0" smtClean="0"/>
              <a:t>coordinazione</a:t>
            </a:r>
            <a:r>
              <a:rPr lang="it-IT" sz="1800" dirty="0" smtClean="0"/>
              <a:t> con adeguata accentuazione ora dell’una ora dell’altra.</a:t>
            </a:r>
            <a:endParaRPr lang="it-IT" sz="7200" b="1" i="1" dirty="0">
              <a:solidFill>
                <a:srgbClr val="00B050"/>
              </a:solidFill>
            </a:endParaRPr>
          </a:p>
        </p:txBody>
      </p:sp>
      <p:pic>
        <p:nvPicPr>
          <p:cNvPr id="6" name="Immagine 5" descr="mika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500438"/>
            <a:ext cx="2143140" cy="2092605"/>
          </a:xfrm>
          <a:prstGeom prst="rect">
            <a:avLst/>
          </a:prstGeom>
        </p:spPr>
      </p:pic>
      <p:pic>
        <p:nvPicPr>
          <p:cNvPr id="9" name="Immagine 8" descr="Omin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3357562"/>
            <a:ext cx="3260355" cy="2668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785950"/>
          </a:xfrm>
        </p:spPr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/>
            </a:r>
            <a:b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endParaRPr lang="it-IT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Inoltre </a:t>
            </a:r>
            <a:r>
              <a:rPr lang="it-IT" dirty="0" err="1" smtClean="0"/>
              <a:t>Ginocchio=</a:t>
            </a:r>
            <a:r>
              <a:rPr lang="it-IT" dirty="0" smtClean="0"/>
              <a:t>  </a:t>
            </a:r>
            <a:r>
              <a:rPr lang="it-IT" sz="1800" dirty="0" smtClean="0"/>
              <a:t>&gt; il numero di ripetizioni quando lo </a:t>
            </a:r>
            <a:r>
              <a:rPr lang="it-IT" sz="1800" dirty="0" err="1" smtClean="0"/>
              <a:t>spike</a:t>
            </a:r>
            <a:r>
              <a:rPr lang="it-IT" sz="1800" dirty="0" smtClean="0"/>
              <a:t> </a:t>
            </a:r>
            <a:r>
              <a:rPr lang="it-IT" sz="1800" dirty="0" err="1" smtClean="0"/>
              <a:t>jump</a:t>
            </a:r>
            <a:r>
              <a:rPr lang="it-IT" sz="1800" dirty="0" smtClean="0"/>
              <a:t> &lt;;</a:t>
            </a:r>
          </a:p>
          <a:p>
            <a:r>
              <a:rPr lang="it-IT" dirty="0" smtClean="0"/>
              <a:t>Inoltre </a:t>
            </a:r>
            <a:r>
              <a:rPr lang="it-IT" dirty="0" err="1" smtClean="0"/>
              <a:t>Caviglia=</a:t>
            </a:r>
            <a:r>
              <a:rPr lang="it-IT" dirty="0" smtClean="0"/>
              <a:t> </a:t>
            </a:r>
            <a:r>
              <a:rPr lang="it-IT" sz="1800" dirty="0" smtClean="0"/>
              <a:t>&gt; il </a:t>
            </a:r>
            <a:r>
              <a:rPr lang="it-IT" sz="1800" dirty="0" err="1" smtClean="0"/>
              <a:t>N°quando</a:t>
            </a:r>
            <a:r>
              <a:rPr lang="it-IT" sz="1800" dirty="0" smtClean="0"/>
              <a:t> il block &lt;;</a:t>
            </a:r>
          </a:p>
          <a:p>
            <a:pPr lvl="6">
              <a:buNone/>
            </a:pPr>
            <a:r>
              <a:rPr lang="it-IT" dirty="0" smtClean="0"/>
              <a:t>,</a:t>
            </a:r>
          </a:p>
          <a:p>
            <a:r>
              <a:rPr lang="it-IT" dirty="0" err="1" smtClean="0"/>
              <a:t>Spalle=</a:t>
            </a:r>
            <a:r>
              <a:rPr lang="it-IT" dirty="0" smtClean="0"/>
              <a:t> </a:t>
            </a:r>
            <a:r>
              <a:rPr lang="it-IT" sz="1800" dirty="0" smtClean="0"/>
              <a:t>Lavorare in allungamento quando i </a:t>
            </a:r>
            <a:r>
              <a:rPr lang="it-IT" sz="1800" dirty="0" err="1" smtClean="0"/>
              <a:t>reach</a:t>
            </a:r>
            <a:r>
              <a:rPr lang="it-IT" sz="1800" dirty="0" smtClean="0"/>
              <a:t> a due mani sono differenti;</a:t>
            </a:r>
          </a:p>
          <a:p>
            <a:endParaRPr lang="it-IT" sz="1800" dirty="0" smtClean="0"/>
          </a:p>
          <a:p>
            <a:r>
              <a:rPr lang="it-IT" sz="1800" dirty="0" smtClean="0"/>
              <a:t>Iniziare da subito a lavorare sul centro soprattutto se l’organico dimostra difficoltà di tenuta nel test dei piegamenti.</a:t>
            </a:r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5" name="Titolo 5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Parte prima: preventivi.</a:t>
            </a:r>
            <a:endParaRPr kumimoji="0" lang="it-IT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it-IT" b="1" dirty="0" smtClean="0">
                <a:solidFill>
                  <a:srgbClr val="00B050"/>
                </a:solidFill>
              </a:rPr>
              <a:t>ESERCIZI</a:t>
            </a:r>
          </a:p>
          <a:p>
            <a:pPr marL="514350" indent="-514350"/>
            <a:r>
              <a:rPr lang="it-IT" dirty="0" err="1" smtClean="0"/>
              <a:t>Interval</a:t>
            </a:r>
            <a:r>
              <a:rPr lang="it-IT" dirty="0" smtClean="0"/>
              <a:t> Training</a:t>
            </a:r>
          </a:p>
          <a:p>
            <a:pPr marL="514350" indent="-514350"/>
            <a:r>
              <a:rPr lang="it-IT" dirty="0" smtClean="0"/>
              <a:t>Circuit Training</a:t>
            </a:r>
          </a:p>
          <a:p>
            <a:pPr marL="514350" indent="-514350"/>
            <a:r>
              <a:rPr lang="it-IT" dirty="0" smtClean="0"/>
              <a:t>Play Circuit di reattività</a:t>
            </a:r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</a:rPr>
              <a:t>Parte seconda: Attivatori.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>Attivatori: vediamoli assieme.</a:t>
            </a:r>
            <a:b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r>
              <a:rPr lang="it-IT" sz="3600" dirty="0" err="1" smtClean="0"/>
              <a:t>Interval</a:t>
            </a:r>
            <a:r>
              <a:rPr lang="it-IT" sz="3600" dirty="0" smtClean="0"/>
              <a:t> training tempi esempio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/>
            </a:r>
            <a:b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endParaRPr lang="it-IT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Under 14 </a:t>
            </a:r>
            <a:r>
              <a:rPr lang="it-IT" dirty="0" err="1" smtClean="0"/>
              <a:t>femm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sz="1400" dirty="0" smtClean="0"/>
          </a:p>
          <a:p>
            <a:r>
              <a:rPr lang="it-IT" sz="1400" dirty="0" smtClean="0"/>
              <a:t>1’30”    </a:t>
            </a:r>
            <a:r>
              <a:rPr lang="it-IT" sz="1400" dirty="0" err="1" smtClean="0"/>
              <a:t>30</a:t>
            </a:r>
            <a:r>
              <a:rPr lang="it-IT" sz="1400" dirty="0" smtClean="0"/>
              <a:t>”     45”</a:t>
            </a:r>
          </a:p>
          <a:p>
            <a:r>
              <a:rPr lang="it-IT" sz="1400" dirty="0" smtClean="0"/>
              <a:t>45”      15”      45”</a:t>
            </a:r>
          </a:p>
          <a:p>
            <a:r>
              <a:rPr lang="it-IT" sz="1400" dirty="0" smtClean="0"/>
              <a:t>1’        15”       1’</a:t>
            </a:r>
          </a:p>
          <a:p>
            <a:r>
              <a:rPr lang="it-IT" sz="1400" dirty="0" smtClean="0"/>
              <a:t>45”      30”      1’</a:t>
            </a:r>
          </a:p>
          <a:p>
            <a:r>
              <a:rPr lang="it-IT" sz="1400" dirty="0" smtClean="0"/>
              <a:t>45”     15”      45”</a:t>
            </a:r>
          </a:p>
          <a:p>
            <a:r>
              <a:rPr lang="it-IT" sz="1400" dirty="0" smtClean="0"/>
              <a:t>3?       10”      fine</a:t>
            </a:r>
            <a:endParaRPr lang="it-IT" sz="1400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Under 16/</a:t>
            </a:r>
            <a:r>
              <a:rPr lang="it-IT" dirty="0" err="1" smtClean="0"/>
              <a:t>over</a:t>
            </a:r>
            <a:r>
              <a:rPr lang="it-IT" dirty="0" smtClean="0"/>
              <a:t>  since18 </a:t>
            </a:r>
            <a:r>
              <a:rPr lang="it-IT" dirty="0" err="1" smtClean="0"/>
              <a:t>femm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sz="1400" dirty="0" smtClean="0"/>
              <a:t>2              30”     45”</a:t>
            </a:r>
          </a:p>
          <a:p>
            <a:r>
              <a:rPr lang="it-IT" sz="1400" dirty="0" smtClean="0"/>
              <a:t>45”           15”      45”</a:t>
            </a:r>
          </a:p>
          <a:p>
            <a:r>
              <a:rPr lang="it-IT" sz="1400" dirty="0" smtClean="0"/>
              <a:t>1’ 30”       15”       1’</a:t>
            </a:r>
          </a:p>
          <a:p>
            <a:r>
              <a:rPr lang="it-IT" sz="1400" dirty="0" smtClean="0"/>
              <a:t>1’              30”      1’</a:t>
            </a:r>
          </a:p>
          <a:p>
            <a:r>
              <a:rPr lang="it-IT" sz="1400" dirty="0" smtClean="0"/>
              <a:t>45”           15”      45”</a:t>
            </a:r>
          </a:p>
          <a:p>
            <a:r>
              <a:rPr lang="it-IT" sz="1400" dirty="0" smtClean="0"/>
              <a:t>4?            10”       fine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71472" y="5500702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Maschi aumentano i tempi di 15” in R1; R2 costante; R3 diminuiscono di 15 secondi. Aumenta di un giro.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>Attivatori: vediamoli assieme.</a:t>
            </a:r>
            <a:b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>Circuit training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/>
            </a:r>
            <a:b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endParaRPr lang="it-IT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86172" cy="3971940"/>
          </a:xfrm>
        </p:spPr>
        <p:txBody>
          <a:bodyPr/>
          <a:lstStyle/>
          <a:p>
            <a:r>
              <a:rPr lang="it-IT" dirty="0" smtClean="0"/>
              <a:t>Under 14 </a:t>
            </a:r>
            <a:r>
              <a:rPr lang="it-IT" dirty="0" err="1" smtClean="0"/>
              <a:t>femm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sz="1400" dirty="0" smtClean="0"/>
              <a:t>Corda 20”+10”</a:t>
            </a:r>
          </a:p>
          <a:p>
            <a:r>
              <a:rPr lang="it-IT" sz="1400" dirty="0" smtClean="0"/>
              <a:t>Estensioni su camminata 1’</a:t>
            </a:r>
          </a:p>
          <a:p>
            <a:r>
              <a:rPr lang="it-IT" sz="1400" dirty="0" smtClean="0"/>
              <a:t>Corda 20”+10”</a:t>
            </a:r>
          </a:p>
          <a:p>
            <a:r>
              <a:rPr lang="it-IT" sz="1400" dirty="0" smtClean="0"/>
              <a:t>Tenute 20”</a:t>
            </a:r>
          </a:p>
          <a:p>
            <a:r>
              <a:rPr lang="it-IT" sz="1400" dirty="0" smtClean="0"/>
              <a:t>Corda 20”+10”</a:t>
            </a:r>
          </a:p>
          <a:p>
            <a:r>
              <a:rPr lang="it-IT" sz="1400" dirty="0" err="1" smtClean="0"/>
              <a:t>Estenzioni</a:t>
            </a:r>
            <a:r>
              <a:rPr lang="it-IT" sz="1400" dirty="0" smtClean="0"/>
              <a:t> gin. Terra 45”</a:t>
            </a:r>
          </a:p>
          <a:p>
            <a:r>
              <a:rPr lang="it-IT" sz="1400" dirty="0" smtClean="0"/>
              <a:t>Corda 20”+10”</a:t>
            </a:r>
          </a:p>
          <a:p>
            <a:r>
              <a:rPr lang="it-IT" sz="1400" dirty="0" smtClean="0"/>
              <a:t>Tenute non tenute 45”</a:t>
            </a:r>
          </a:p>
          <a:p>
            <a:endParaRPr lang="it-IT" sz="1400" dirty="0" smtClean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Under 16/</a:t>
            </a:r>
            <a:r>
              <a:rPr lang="it-IT" dirty="0" err="1" smtClean="0"/>
              <a:t>over</a:t>
            </a:r>
            <a:r>
              <a:rPr lang="it-IT" dirty="0" smtClean="0"/>
              <a:t>  since18 </a:t>
            </a:r>
            <a:r>
              <a:rPr lang="it-IT" dirty="0" err="1" smtClean="0"/>
              <a:t>femm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sz="1400" dirty="0" smtClean="0"/>
              <a:t>Corda 30”+10”</a:t>
            </a:r>
          </a:p>
          <a:p>
            <a:r>
              <a:rPr lang="it-IT" sz="1400" dirty="0" smtClean="0"/>
              <a:t>Estensioni su camminata 1’</a:t>
            </a:r>
          </a:p>
          <a:p>
            <a:r>
              <a:rPr lang="it-IT" sz="1400" dirty="0" smtClean="0"/>
              <a:t>Corda 30”+10”</a:t>
            </a:r>
          </a:p>
          <a:p>
            <a:r>
              <a:rPr lang="it-IT" sz="1400" dirty="0" smtClean="0"/>
              <a:t>Tenute 30”</a:t>
            </a:r>
          </a:p>
          <a:p>
            <a:r>
              <a:rPr lang="it-IT" sz="1400" dirty="0" smtClean="0"/>
              <a:t>Corda 30”+10”</a:t>
            </a:r>
          </a:p>
          <a:p>
            <a:r>
              <a:rPr lang="it-IT" sz="1400" dirty="0" err="1" smtClean="0"/>
              <a:t>Estenzioni</a:t>
            </a:r>
            <a:r>
              <a:rPr lang="it-IT" sz="1400" dirty="0" smtClean="0"/>
              <a:t> gin. Terra 1’</a:t>
            </a:r>
          </a:p>
          <a:p>
            <a:r>
              <a:rPr lang="it-IT" sz="1400" dirty="0" smtClean="0"/>
              <a:t>Corda 30”+10”</a:t>
            </a:r>
          </a:p>
          <a:p>
            <a:r>
              <a:rPr lang="it-IT" sz="1400" dirty="0" smtClean="0"/>
              <a:t>Tenute non tenute  1’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85918" y="571480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857356" y="5857892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Maschi R1=0 subito </a:t>
            </a:r>
            <a:r>
              <a:rPr lang="it-IT" dirty="0" err="1" smtClean="0"/>
              <a:t>dobbio</a:t>
            </a:r>
            <a:r>
              <a:rPr lang="it-IT" dirty="0" smtClean="0"/>
              <a:t> giro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>Attivatori: Play </a:t>
            </a:r>
            <a:r>
              <a:rPr lang="it-IT" b="1" dirty="0" err="1" smtClean="0">
                <a:solidFill>
                  <a:srgbClr val="00B050"/>
                </a:solidFill>
                <a:ea typeface="ＭＳ Ｐゴシック" pitchFamily="34" charset="-128"/>
              </a:rPr>
              <a:t>circuit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/>
            </a:r>
            <a:b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endParaRPr lang="it-IT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9" name="Sottotitol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sz="1800" dirty="0" smtClean="0"/>
              <a:t>Nelle esercitazioni ci deve essere cura dell’ esecuzione ed intervenire con le necessarie correzioni:</a:t>
            </a:r>
          </a:p>
          <a:p>
            <a:pPr>
              <a:buNone/>
            </a:pPr>
            <a:r>
              <a:rPr lang="it-IT" sz="1800" dirty="0" smtClean="0"/>
              <a:t> L’apprendimento avviene a velocità esecutiva relativamente bassa, per acquistare in seguito un maggior dinamismo, quando l’esecuzione tecnica sarà sufficientemente stabilizzata.</a:t>
            </a:r>
          </a:p>
          <a:p>
            <a:pPr>
              <a:buNone/>
            </a:pPr>
            <a:r>
              <a:rPr lang="it-IT" sz="1800" dirty="0" smtClean="0"/>
              <a:t> • </a:t>
            </a:r>
            <a:r>
              <a:rPr lang="it-IT" sz="1800" dirty="0" err="1" smtClean="0"/>
              <a:t>Tallone-avampiede</a:t>
            </a:r>
            <a:endParaRPr lang="it-IT" sz="1800" dirty="0" smtClean="0"/>
          </a:p>
          <a:p>
            <a:pPr>
              <a:buNone/>
            </a:pPr>
            <a:r>
              <a:rPr lang="it-IT" sz="1800" dirty="0" smtClean="0"/>
              <a:t> • </a:t>
            </a:r>
            <a:r>
              <a:rPr lang="it-IT" sz="1800" dirty="0" err="1" smtClean="0"/>
              <a:t>Avampiede</a:t>
            </a:r>
            <a:r>
              <a:rPr lang="it-IT" sz="1800" dirty="0" smtClean="0"/>
              <a:t> - tallone – </a:t>
            </a:r>
            <a:r>
              <a:rPr lang="it-IT" sz="1800" dirty="0" err="1" smtClean="0"/>
              <a:t>avampiede</a:t>
            </a:r>
            <a:r>
              <a:rPr lang="it-IT" sz="1800" dirty="0" smtClean="0"/>
              <a:t> </a:t>
            </a:r>
          </a:p>
          <a:p>
            <a:pPr>
              <a:buNone/>
            </a:pPr>
            <a:r>
              <a:rPr lang="it-IT" sz="1800" dirty="0" smtClean="0"/>
              <a:t>• Rimbalzata alternata</a:t>
            </a:r>
          </a:p>
          <a:p>
            <a:pPr>
              <a:buNone/>
            </a:pPr>
            <a:r>
              <a:rPr lang="it-IT" sz="1800" dirty="0" smtClean="0"/>
              <a:t> • Corsa balzellata</a:t>
            </a:r>
          </a:p>
          <a:p>
            <a:pPr>
              <a:buNone/>
            </a:pPr>
            <a:r>
              <a:rPr lang="it-IT" sz="1800" dirty="0" smtClean="0"/>
              <a:t> • </a:t>
            </a:r>
            <a:r>
              <a:rPr lang="it-IT" sz="1800" dirty="0" err="1" smtClean="0"/>
              <a:t>Skip</a:t>
            </a:r>
            <a:r>
              <a:rPr lang="it-IT" sz="1800" dirty="0" smtClean="0"/>
              <a:t> breve e veloce (cronometrando 50 toccate)</a:t>
            </a:r>
          </a:p>
          <a:p>
            <a:pPr>
              <a:buNone/>
            </a:pPr>
            <a:r>
              <a:rPr lang="it-IT" sz="1800" dirty="0" smtClean="0"/>
              <a:t> • </a:t>
            </a:r>
            <a:r>
              <a:rPr lang="it-IT" sz="1800" dirty="0" err="1" smtClean="0"/>
              <a:t>Skip</a:t>
            </a:r>
            <a:r>
              <a:rPr lang="it-IT" sz="1800" dirty="0" smtClean="0"/>
              <a:t> lungo (cronometrando 60 metri)</a:t>
            </a:r>
          </a:p>
          <a:p>
            <a:pPr>
              <a:buNone/>
            </a:pPr>
            <a:r>
              <a:rPr lang="it-IT" sz="1800" dirty="0" smtClean="0"/>
              <a:t> • Corsa </a:t>
            </a:r>
          </a:p>
          <a:p>
            <a:pPr>
              <a:buNone/>
            </a:pPr>
            <a:r>
              <a:rPr lang="it-IT" sz="1800" dirty="0" smtClean="0"/>
              <a:t>NEL GIOCO DEL TRIS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285852" y="42860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marL="514350" indent="-514350"/>
            <a:endParaRPr lang="it-IT" sz="2400" b="1" dirty="0" smtClean="0">
              <a:solidFill>
                <a:srgbClr val="00B050"/>
              </a:solidFill>
            </a:endParaRPr>
          </a:p>
          <a:p>
            <a:pPr marL="514350" indent="-514350">
              <a:buNone/>
            </a:pPr>
            <a:endParaRPr lang="it-IT" sz="2400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</a:rPr>
              <a:t>Parte terza: Mobilità</a:t>
            </a:r>
            <a:endParaRPr lang="it-IT" dirty="0"/>
          </a:p>
        </p:txBody>
      </p:sp>
      <p:pic>
        <p:nvPicPr>
          <p:cNvPr id="5" name="Immagine 4" descr="servizi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933574"/>
            <a:ext cx="5857916" cy="4067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Risultati immagini per mobilitÃ  articol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00108"/>
            <a:ext cx="561975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357299"/>
            <a:ext cx="396201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81279"/>
            <a:ext cx="3929090" cy="469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Risultati immagini per mobilitÃ  articolare cor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643338" cy="3236966"/>
          </a:xfrm>
          <a:prstGeom prst="rect">
            <a:avLst/>
          </a:prstGeom>
          <a:noFill/>
        </p:spPr>
      </p:pic>
      <p:pic>
        <p:nvPicPr>
          <p:cNvPr id="84996" name="Picture 4" descr="Risultati immagini per mobilitÃ  articolare basto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143248"/>
            <a:ext cx="514350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785950"/>
          </a:xfrm>
        </p:spPr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>Riassumendo indicativamente: esempio.</a:t>
            </a:r>
            <a:b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endParaRPr lang="it-IT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sz="1800" dirty="0" smtClean="0"/>
              <a:t>Lunedì              Fisico: 1 h 30 ; Palla 1 h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1800" dirty="0" smtClean="0"/>
              <a:t>Mercoledì         Fisico: 1 h 15 ; Palla 1 h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1800" dirty="0" smtClean="0"/>
              <a:t>Venerdì            Fisico: 1 h 00 ; Palla 1 h</a:t>
            </a:r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r>
              <a:rPr lang="it-IT" sz="1800" dirty="0" smtClean="0"/>
              <a:t>1 	 Lunedì                Fisico: 1 h 00 ; Palla 1 h</a:t>
            </a:r>
          </a:p>
          <a:p>
            <a:pPr>
              <a:buNone/>
            </a:pPr>
            <a:r>
              <a:rPr lang="it-IT" sz="1800" dirty="0" smtClean="0"/>
              <a:t>2  	 Mercoledì           Fisico: 1 h 00 ; Palla 1 h</a:t>
            </a:r>
          </a:p>
          <a:p>
            <a:pPr>
              <a:buNone/>
            </a:pPr>
            <a:r>
              <a:rPr lang="it-IT" sz="1800" dirty="0" smtClean="0"/>
              <a:t>3 	 Venerdì              Fisico: 1 h 00 ; Palla 1 h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511288"/>
          </a:xfrm>
        </p:spPr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>Fase di inizio anno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/>
              <a:t>Sarà maggiore lo spazio dedicato nelle prime settimane alla parte fisica,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Non si deve trascurare la parte di tecnica,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Nel lavoro fisico va </a:t>
            </a:r>
            <a:r>
              <a:rPr lang="it-IT" b="1" dirty="0" smtClean="0"/>
              <a:t>ripreso</a:t>
            </a:r>
            <a:r>
              <a:rPr lang="it-IT" dirty="0" smtClean="0"/>
              <a:t> quello di palla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/>
              <a:t>Alternato</a:t>
            </a:r>
            <a:endParaRPr lang="it-IT" b="1" dirty="0"/>
          </a:p>
        </p:txBody>
      </p:sp>
      <p:pic>
        <p:nvPicPr>
          <p:cNvPr id="5" name="Immagine 4" descr="sar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929066"/>
            <a:ext cx="4429156" cy="2121004"/>
          </a:xfrm>
          <a:prstGeom prst="rect">
            <a:avLst/>
          </a:prstGeom>
        </p:spPr>
      </p:pic>
      <p:sp>
        <p:nvSpPr>
          <p:cNvPr id="6" name="Parentesi graffa aperta 5"/>
          <p:cNvSpPr/>
          <p:nvPr/>
        </p:nvSpPr>
        <p:spPr>
          <a:xfrm rot="16200000">
            <a:off x="1418807" y="3796112"/>
            <a:ext cx="1644932" cy="3196723"/>
          </a:xfrm>
          <a:prstGeom prst="leftBrace">
            <a:avLst>
              <a:gd name="adj1" fmla="val 8333"/>
              <a:gd name="adj2" fmla="val 3671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43108" y="5715016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Dipende dall’organico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>Il piede</a:t>
            </a:r>
            <a:b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endParaRPr lang="it-IT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5" name="Segnaposto contenuto 3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PROPRIOCEZIONE DEL PIEDE La propriocezione è l’insieme dei messaggi inviati al sistema nevoso centrale da terminazioni specializzate, i propriocettori, localizzate nella capsula articolare, nei legamenti, nei tendini e nei muscoli. Il sistema nervoso centrale elabora il messaggio e invia impulsi efferenti ai muscoli interessati, idonei a stabilizzare l’articolazione e conservare i rapporti articolari stessi, in situazioni statiche e dinamiche. Il piede è la regione del corpo umano che fornisce il maggior numero di informazioni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propriocettive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, derivate dai recettori situati nella parte anteriore del tallone, sotto la testa dei metatarsi, sotto l’alluce e nei muscoli lombricali.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>Il piede</a:t>
            </a:r>
            <a:b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endParaRPr lang="it-IT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pic>
        <p:nvPicPr>
          <p:cNvPr id="4" name="Immagine 3" descr="fasce_del_pie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1428736"/>
            <a:ext cx="3929058" cy="4660845"/>
          </a:xfrm>
          <a:prstGeom prst="rect">
            <a:avLst/>
          </a:prstGeom>
        </p:spPr>
      </p:pic>
      <p:pic>
        <p:nvPicPr>
          <p:cNvPr id="6" name="Immagine 5" descr="piede la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315762"/>
            <a:ext cx="4410081" cy="4256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>Esercizi</a:t>
            </a:r>
            <a:b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endParaRPr lang="it-IT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1129429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Esercizi e andature per la sensibilizzazione </a:t>
            </a:r>
            <a:r>
              <a:rPr lang="it-IT" dirty="0" err="1" smtClean="0"/>
              <a:t>propriocettiva</a:t>
            </a:r>
            <a:r>
              <a:rPr lang="it-IT" dirty="0" smtClean="0"/>
              <a:t> e potenziamento dei piedi: </a:t>
            </a:r>
          </a:p>
          <a:p>
            <a:r>
              <a:rPr lang="it-IT" dirty="0" smtClean="0"/>
              <a:t> 1. Ruotare i piedi a destra e a sinistra</a:t>
            </a:r>
          </a:p>
          <a:p>
            <a:r>
              <a:rPr lang="it-IT" dirty="0" smtClean="0"/>
              <a:t> 2. Circonduzione completa dei piedi in senso orario ed antiorario</a:t>
            </a:r>
          </a:p>
          <a:p>
            <a:r>
              <a:rPr lang="it-IT" dirty="0" smtClean="0"/>
              <a:t> 3. Flesso - estensione delle dita dei piedi</a:t>
            </a:r>
          </a:p>
          <a:p>
            <a:r>
              <a:rPr lang="it-IT" dirty="0" smtClean="0"/>
              <a:t> 4. Flesso - estensione dei piedi con ricerca della massima escursione articolare</a:t>
            </a:r>
          </a:p>
          <a:p>
            <a:r>
              <a:rPr lang="it-IT" dirty="0" smtClean="0"/>
              <a:t> 5. Da piedi in estensione, flettere i piedi in contro resistenza</a:t>
            </a:r>
          </a:p>
          <a:p>
            <a:r>
              <a:rPr lang="it-IT" dirty="0" smtClean="0"/>
              <a:t> 6. Alternare l'estensione dell'alluce con quella delle altre quattro dita </a:t>
            </a:r>
          </a:p>
          <a:p>
            <a:r>
              <a:rPr lang="it-IT" dirty="0" smtClean="0"/>
              <a:t> 7. Alternare l'appoggio del piede dall'esterno sinistro ed interno destro e viceversa </a:t>
            </a:r>
          </a:p>
          <a:p>
            <a:r>
              <a:rPr lang="it-IT" dirty="0" smtClean="0"/>
              <a:t> 8. Sollevare la punta delle dita dei piedi e il tallone ed esercitare pressione verso il basso </a:t>
            </a:r>
          </a:p>
          <a:p>
            <a:r>
              <a:rPr lang="it-IT" dirty="0" smtClean="0"/>
              <a:t>9. Raccogliere con le dita dei piedi degli oggetti sia in estensione che in flessione</a:t>
            </a:r>
          </a:p>
          <a:p>
            <a:r>
              <a:rPr lang="it-IT" dirty="0" smtClean="0"/>
              <a:t>l0. Rullare con la pianta del piede sopra una  un bastone</a:t>
            </a:r>
          </a:p>
          <a:p>
            <a:r>
              <a:rPr lang="it-IT" dirty="0" smtClean="0"/>
              <a:t> 11.Come esercizio n. 10 con una pallina da tennis </a:t>
            </a:r>
          </a:p>
          <a:p>
            <a:r>
              <a:rPr lang="it-IT" dirty="0" smtClean="0"/>
              <a:t>12. Rullare con la pianta del piede sopra un pallone e farlo rotolare sul collo del piede stesso </a:t>
            </a:r>
          </a:p>
          <a:p>
            <a:r>
              <a:rPr lang="it-IT" dirty="0" smtClean="0"/>
              <a:t>13. Rullate dei piedi a terra in avanzamento </a:t>
            </a:r>
          </a:p>
          <a:p>
            <a:r>
              <a:rPr lang="it-IT" dirty="0" smtClean="0"/>
              <a:t>14. Camminare su varie parti del piede: </a:t>
            </a:r>
            <a:r>
              <a:rPr lang="it-IT" dirty="0" err="1" smtClean="0"/>
              <a:t>avampiede</a:t>
            </a:r>
            <a:r>
              <a:rPr lang="it-IT" dirty="0" smtClean="0"/>
              <a:t>, tallone, parte interna, parte esterna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>Esercizi</a:t>
            </a:r>
            <a:b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endParaRPr lang="it-IT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1129429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Esercizi e andature per la sensibilizzazione </a:t>
            </a:r>
            <a:r>
              <a:rPr lang="it-IT" dirty="0" err="1" smtClean="0"/>
              <a:t>propriocettiva</a:t>
            </a:r>
            <a:r>
              <a:rPr lang="it-IT" dirty="0" smtClean="0"/>
              <a:t> e potenziamento dei piedi:</a:t>
            </a:r>
          </a:p>
          <a:p>
            <a:r>
              <a:rPr lang="it-IT" dirty="0" smtClean="0"/>
              <a:t>15. Avanzare attraverso un'estensione dei piedi con contemporanea flessione delle dita e successiva flessione dei piedi con contemporanea estensione delle dita</a:t>
            </a:r>
          </a:p>
          <a:p>
            <a:r>
              <a:rPr lang="it-IT" dirty="0" smtClean="0"/>
              <a:t>16. Spinte dei piedi: dall'appoggio di tutta pianta spingere fino a completa estensione del piede</a:t>
            </a:r>
          </a:p>
          <a:p>
            <a:r>
              <a:rPr lang="it-IT" dirty="0" smtClean="0"/>
              <a:t>17. In appoggio su tutta la pianta del piede o sull'</a:t>
            </a:r>
            <a:r>
              <a:rPr lang="it-IT" dirty="0" err="1" smtClean="0"/>
              <a:t>avampiede</a:t>
            </a:r>
            <a:r>
              <a:rPr lang="it-IT" dirty="0" smtClean="0"/>
              <a:t> ricercare l'equilibrio statico del corpo in una data posizione (esempio: arto libero flesso con mani dietro la nuca)</a:t>
            </a:r>
          </a:p>
          <a:p>
            <a:r>
              <a:rPr lang="it-IT" dirty="0" smtClean="0"/>
              <a:t>18. Come esercizio n. 17 con l'arto libero teso per fuori</a:t>
            </a:r>
          </a:p>
          <a:p>
            <a:r>
              <a:rPr lang="it-IT" dirty="0" smtClean="0"/>
              <a:t>19. Come esercizio n. 17 con l'arto libero in movimento (flessione,estensione, rotazione..)</a:t>
            </a:r>
          </a:p>
          <a:p>
            <a:r>
              <a:rPr lang="it-IT" dirty="0" smtClean="0"/>
              <a:t> 20. Mantenere l'equilibrio statico su un arto alternando la posizione dell'arto libero (flesso in avanti, flesso sotto, flesso dietro...) </a:t>
            </a:r>
          </a:p>
          <a:p>
            <a:r>
              <a:rPr lang="it-IT" dirty="0" smtClean="0"/>
              <a:t>21. Ricercare .la posizione di equilibrio del corpo sbilanciato verso l'avanti. </a:t>
            </a:r>
          </a:p>
          <a:p>
            <a:r>
              <a:rPr lang="it-IT" dirty="0" smtClean="0"/>
              <a:t>22. Come esercizio n.21 con posizione diversa delle braccia</a:t>
            </a:r>
          </a:p>
          <a:p>
            <a:r>
              <a:rPr lang="it-IT" dirty="0" smtClean="0"/>
              <a:t>23. In appoggio su tutta la pianta del piede di un solo arto spostarsi avanti ed indietro 24. Come esercizio n. 23 con il busto e l'arto libero in posizione orizzontale</a:t>
            </a:r>
          </a:p>
          <a:p>
            <a:r>
              <a:rPr lang="it-IT" dirty="0" smtClean="0"/>
              <a:t> 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>Esercizi</a:t>
            </a:r>
            <a:b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endParaRPr lang="it-IT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"/>
            <a:ext cx="5214974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>Gli esercizi della prima fase vanno continuati nell’arco dell’anno con tempi e modi differenti.</a:t>
            </a:r>
            <a:b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endParaRPr lang="it-IT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>Grazie per l’attenzione</a:t>
            </a:r>
            <a:b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endParaRPr lang="it-IT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pic>
        <p:nvPicPr>
          <p:cNvPr id="5" name="Segnaposto contenuto 4" descr="michel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818" y="1071546"/>
            <a:ext cx="50103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-71438" y="274638"/>
            <a:ext cx="9358346" cy="1797040"/>
          </a:xfrm>
        </p:spPr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>Indicazione II: “Settore Giovanile”</a:t>
            </a:r>
            <a:b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endParaRPr lang="it-IT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42910" y="1785926"/>
            <a:ext cx="7715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t-IT" dirty="0" smtClean="0">
                <a:latin typeface="+mn-lt"/>
              </a:rPr>
              <a:t>Periodo fondamentale della vita di un individuo, in termini di età non ha una rigida divisione temporale, dipende fortemente dalla maturazione fisico/sessuale;</a:t>
            </a:r>
          </a:p>
          <a:p>
            <a:pPr marL="342900" indent="-342900" algn="just">
              <a:buFont typeface="+mj-lt"/>
              <a:buAutoNum type="arabicPeriod"/>
            </a:pPr>
            <a:endParaRPr lang="it-IT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>
                <a:latin typeface="+mn-lt"/>
              </a:rPr>
              <a:t>Inoltre non tutti i giovani adulti maturano fisicamente negli stessi tempi, il carico di lavoro andrà adeguato in base a tale processo. </a:t>
            </a:r>
          </a:p>
          <a:p>
            <a:pPr marL="342900" indent="-342900" algn="just">
              <a:buFont typeface="+mj-lt"/>
              <a:buAutoNum type="arabicPeriod"/>
            </a:pPr>
            <a:endParaRPr lang="it-IT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>
                <a:latin typeface="+mn-lt"/>
              </a:rPr>
              <a:t>Il giovane non è un adulto in miniatura e la sua mentalità nonché fisicità  </a:t>
            </a:r>
            <a:r>
              <a:rPr lang="it-IT" b="1" dirty="0" smtClean="0">
                <a:latin typeface="+mn-lt"/>
              </a:rPr>
              <a:t>è quantitativamente e qualitativamente </a:t>
            </a:r>
            <a:r>
              <a:rPr lang="it-IT" dirty="0" smtClean="0">
                <a:latin typeface="+mn-lt"/>
              </a:rPr>
              <a:t>diversa da quella degli adulti;</a:t>
            </a:r>
          </a:p>
          <a:p>
            <a:pPr marL="342900" indent="-342900" algn="just">
              <a:buFont typeface="+mj-lt"/>
              <a:buAutoNum type="arabicPeriod"/>
            </a:pPr>
            <a:endParaRPr lang="it-IT" dirty="0" smtClean="0"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71472" y="635795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Claparède</a:t>
            </a:r>
            <a:r>
              <a:rPr lang="it-IT" dirty="0" smtClean="0"/>
              <a:t>, 1937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 rot="5400000">
            <a:off x="4607719" y="4893479"/>
            <a:ext cx="642942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3571868" y="535782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Lungo Termine/Breve Termine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-71438" y="274638"/>
            <a:ext cx="9358346" cy="2868610"/>
          </a:xfrm>
        </p:spPr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>Obiettivo a LUNGO TERMINE</a:t>
            </a:r>
            <a:r>
              <a:rPr lang="it-IT" sz="1800" dirty="0" smtClean="0">
                <a:solidFill>
                  <a:schemeClr val="tx1"/>
                </a:solidFill>
              </a:rPr>
              <a:t/>
            </a:r>
            <a:br>
              <a:rPr lang="it-IT" sz="1800" dirty="0" smtClean="0">
                <a:solidFill>
                  <a:schemeClr val="tx1"/>
                </a:solidFill>
              </a:rPr>
            </a:br>
            <a:r>
              <a:rPr lang="it-IT" sz="1800" dirty="0" smtClean="0">
                <a:solidFill>
                  <a:schemeClr val="tx1"/>
                </a:solidFill>
              </a:rPr>
              <a:t/>
            </a:r>
            <a:br>
              <a:rPr lang="it-IT" sz="1800" dirty="0" smtClean="0">
                <a:solidFill>
                  <a:schemeClr val="tx1"/>
                </a:solidFill>
              </a:rPr>
            </a:br>
            <a:r>
              <a:rPr lang="it-IT" sz="1800" dirty="0" smtClean="0">
                <a:solidFill>
                  <a:schemeClr val="tx1"/>
                </a:solidFill>
              </a:rPr>
              <a:t/>
            </a:r>
            <a:br>
              <a:rPr lang="it-IT" sz="1800" dirty="0" smtClean="0">
                <a:solidFill>
                  <a:schemeClr val="tx1"/>
                </a:solidFill>
              </a:rPr>
            </a:br>
            <a:r>
              <a:rPr lang="it-IT" sz="1800" dirty="0" smtClean="0">
                <a:solidFill>
                  <a:schemeClr val="tx1"/>
                </a:solidFill>
              </a:rPr>
              <a:t>“L’allenamento giovanile non può essere un allenamento per adulti ridotto in intensità o quantità neppure in fase di inizio stagione”</a:t>
            </a:r>
            <a:br>
              <a:rPr lang="it-IT" sz="1800" dirty="0" smtClean="0">
                <a:solidFill>
                  <a:schemeClr val="tx1"/>
                </a:solidFill>
              </a:rPr>
            </a:br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/>
            </a:r>
            <a:b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r>
              <a:rPr lang="it-IT" b="1" dirty="0" smtClean="0">
                <a:solidFill>
                  <a:srgbClr val="00B050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14348" y="3460624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>
                <a:latin typeface="+mn-lt"/>
              </a:rPr>
              <a:t>Inserire esercizi </a:t>
            </a:r>
            <a:r>
              <a:rPr lang="it-IT" dirty="0" err="1" smtClean="0">
                <a:latin typeface="+mn-lt"/>
              </a:rPr>
              <a:t>propriocettivi</a:t>
            </a:r>
            <a:r>
              <a:rPr lang="it-IT" dirty="0" smtClean="0">
                <a:latin typeface="+mn-lt"/>
              </a:rPr>
              <a:t>; con obiettivi a lungo termine;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latin typeface="+mn-lt"/>
              </a:rPr>
              <a:t>Inserire lavoro d’ impostazione delle principali catene cinetiche, con obiettivi a lungo termine;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latin typeface="+mn-lt"/>
              </a:rPr>
              <a:t> Inserire esercizi preventivi e di sensibilizzazione delle spinte (remate) con obiettivi a lungo termine;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latin typeface="+mn-lt"/>
              </a:rPr>
              <a:t>Inserire esercizi per il corretto uso della respirazione con obiettivi a lungo termine;</a:t>
            </a:r>
          </a:p>
          <a:p>
            <a:pPr marL="342900" indent="-342900">
              <a:buFont typeface="+mj-lt"/>
              <a:buAutoNum type="arabicPeriod"/>
            </a:pPr>
            <a:endParaRPr lang="it-I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</a:rPr>
              <a:t>Propriocezione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20002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La sensibilità agli stimoli che insorgono nell'interno degli organi.</a:t>
            </a:r>
          </a:p>
          <a:p>
            <a:pPr algn="ctr"/>
            <a:r>
              <a:rPr lang="it-IT" dirty="0" smtClean="0"/>
              <a:t>Capacità di sentire il proprio corpo.</a:t>
            </a:r>
          </a:p>
          <a:p>
            <a:pPr algn="ctr"/>
            <a:r>
              <a:rPr lang="it-IT" dirty="0" smtClean="0"/>
              <a:t>Prerequisito indispensabile anche per l’apprendimento della tecnica sportiva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71538" y="3857628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Possiamo inserirla in esercizi semplici. Durante l’anno vi saranno delle progressioni passando dallo statico al dinamico;</a:t>
            </a:r>
          </a:p>
          <a:p>
            <a:endParaRPr lang="it-IT" dirty="0" smtClean="0"/>
          </a:p>
          <a:p>
            <a:r>
              <a:rPr lang="it-IT" dirty="0" smtClean="0"/>
              <a:t>Esistono tecniche di allenamento. Modello </a:t>
            </a:r>
            <a:r>
              <a:rPr lang="it-IT" dirty="0" err="1" smtClean="0"/>
              <a:t>Sincrony</a:t>
            </a:r>
            <a:r>
              <a:rPr lang="it-IT" dirty="0" smtClean="0"/>
              <a:t> INVENTARIO.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</a:rPr>
              <a:t>Catene Cinetiche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17144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Insieme di muscoli che si contraggono in base a un dato Timing e che mettendo in moto i vari segmenti muscolari  danno origine a un gesto sportivo</a:t>
            </a:r>
          </a:p>
          <a:p>
            <a:pPr algn="ctr"/>
            <a:r>
              <a:rPr lang="it-IT" dirty="0" smtClean="0"/>
              <a:t>Prerequisito indispensabile anche per l’apprendimento della tecnica sportiva</a:t>
            </a:r>
          </a:p>
          <a:p>
            <a:pPr algn="ctr"/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310583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Dobbiamo in questa fase capire i Timing dei nostri atleti e iniziare a impostarne la correzione;</a:t>
            </a:r>
          </a:p>
          <a:p>
            <a:pPr algn="ctr"/>
            <a:r>
              <a:rPr lang="it-IT" dirty="0" smtClean="0"/>
              <a:t>L’osservazione parte da terra e dalla presenza di </a:t>
            </a:r>
            <a:r>
              <a:rPr lang="it-IT" dirty="0" err="1" smtClean="0"/>
              <a:t>pre-caricamenti</a:t>
            </a:r>
            <a:r>
              <a:rPr lang="it-IT" dirty="0" smtClean="0"/>
              <a:t> non funzionali al gesto</a:t>
            </a:r>
          </a:p>
          <a:p>
            <a:pPr algn="ctr"/>
            <a:endParaRPr lang="it-IT" dirty="0"/>
          </a:p>
        </p:txBody>
      </p:sp>
      <p:cxnSp>
        <p:nvCxnSpPr>
          <p:cNvPr id="6" name="Connettore 2 5"/>
          <p:cNvCxnSpPr/>
          <p:nvPr/>
        </p:nvCxnSpPr>
        <p:spPr>
          <a:xfrm rot="5400000">
            <a:off x="3893339" y="4750603"/>
            <a:ext cx="785818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28596" y="5274246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Esiste il concetto di remata molto utile e di facile inserimento in questa fase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12688</TotalTime>
  <Words>2446</Words>
  <Application>Microsoft Office PowerPoint</Application>
  <PresentationFormat>Presentazione su schermo (4:3)</PresentationFormat>
  <Paragraphs>407</Paragraphs>
  <Slides>56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56</vt:i4>
      </vt:variant>
    </vt:vector>
  </HeadingPairs>
  <TitlesOfParts>
    <vt:vector size="57" baseType="lpstr">
      <vt:lpstr>Struttura predefinita</vt:lpstr>
      <vt:lpstr>Linee guida: un efficace preparazione fisica di inizio anno.</vt:lpstr>
      <vt:lpstr>Indicazione I: “ Obiettivi generali” </vt:lpstr>
      <vt:lpstr>Perchè la “forma sportiva”?</vt:lpstr>
      <vt:lpstr>SUBITO: Allenamento fisico e di palla</vt:lpstr>
      <vt:lpstr>Fase di inizio anno</vt:lpstr>
      <vt:lpstr>Indicazione II: “Settore Giovanile” </vt:lpstr>
      <vt:lpstr>Obiettivo a LUNGO TERMINE   “L’allenamento giovanile non può essere un allenamento per adulti ridotto in intensità o quantità neppure in fase di inizio stagione”   </vt:lpstr>
      <vt:lpstr>Propriocezione</vt:lpstr>
      <vt:lpstr>Catene Cinetiche</vt:lpstr>
      <vt:lpstr>Respirazione-Centro </vt:lpstr>
      <vt:lpstr>Riportare la respirazione diaframmatica </vt:lpstr>
      <vt:lpstr>Obiettivo a BREVE TERMINE   “L’allenamento giovanile non può essere un allenamento per adulti ridotto in intensità o quantità neppure in fase di inizio stagione”   </vt:lpstr>
      <vt:lpstr>Recupero delle capacità di tipo anaerobico</vt:lpstr>
      <vt:lpstr>Recupero delle capacità di tipo anaerobico: ATTIVATORI</vt:lpstr>
      <vt:lpstr>“L’ALLENAMENTO SPORTIVO GIOVANILE MODERNO COME:   UN PROCESSO PEDAGOGICO EDUCATIVO COMPLESSO CHE SI CONCRETIZZA NELL’ORGANIZZAZIONE DELL’ESERCIZIO FISICO RIPETUTO  TALE  DA PRODURRE SFORZI PROGRESSIVAMENTE CRESCENTI IN UNA CONTINUA VARIAZIONE DEL LORO SVILUPPO, PER STIMOLARE I PROCESSI DI SUPERCOMPENSAZIONE DELL’ORGANISMO E MIGLIORARE LE CAPACITA’ FISICHE, PSICHICHE, TECNICHE E TATTICHE DELL’ATLETA AL FINE DI ESALTARNE E CONSOLIDARNE IL RENDIMENTO IN GARA”     MA SI DEFINISCE CORRETTO SOLO SE IL MIGLIORAMENTO DEI RISULTATI IN ETÀ GIOVANILE NON È COSÌ RAPIDO DA LIMITARE O IMPEDIRE LA CAPACITÀ DI PRESTAZIONE IN ETÀ ADULTA</vt:lpstr>
      <vt:lpstr>Supercompensazione: Quale?</vt:lpstr>
      <vt:lpstr>Diapositiva 17</vt:lpstr>
      <vt:lpstr>Esempio</vt:lpstr>
      <vt:lpstr>Teniamo presente: differenze di genere</vt:lpstr>
      <vt:lpstr>Diapositiva 20</vt:lpstr>
      <vt:lpstr>Esercizi Preventivi</vt:lpstr>
      <vt:lpstr>Esercizi di mobilità articolare</vt:lpstr>
      <vt:lpstr>Esercizi di allungamento</vt:lpstr>
      <vt:lpstr>Bibliografia</vt:lpstr>
      <vt:lpstr>Come iniziare:  i Tempi </vt:lpstr>
      <vt:lpstr>Come iniziare:  tempi indicativi </vt:lpstr>
      <vt:lpstr>Come iniziare: Raccolta anamnesica</vt:lpstr>
      <vt:lpstr>Come iniziare: Esempio</vt:lpstr>
      <vt:lpstr>In allegato fornire: Esempio  </vt:lpstr>
      <vt:lpstr>Perché test</vt:lpstr>
      <vt:lpstr>Batteria test di base </vt:lpstr>
      <vt:lpstr>Batteria test di base </vt:lpstr>
      <vt:lpstr>Batteria test di base </vt:lpstr>
      <vt:lpstr>Batteria test di base </vt:lpstr>
      <vt:lpstr>Batteria test di base </vt:lpstr>
      <vt:lpstr>Risultante visiva dei test</vt:lpstr>
      <vt:lpstr>Diapositiva 37</vt:lpstr>
      <vt:lpstr> </vt:lpstr>
      <vt:lpstr>Parte prima: preventivi.</vt:lpstr>
      <vt:lpstr> </vt:lpstr>
      <vt:lpstr>Parte seconda: Attivatori.</vt:lpstr>
      <vt:lpstr>Attivatori: vediamoli assieme. Interval training tempi esempio  </vt:lpstr>
      <vt:lpstr>Attivatori: vediamoli assieme. Circuit training  </vt:lpstr>
      <vt:lpstr>Attivatori: Play circuit  </vt:lpstr>
      <vt:lpstr>Parte terza: Mobilità</vt:lpstr>
      <vt:lpstr>Diapositiva 46</vt:lpstr>
      <vt:lpstr>Diapositiva 47</vt:lpstr>
      <vt:lpstr>Diapositiva 48</vt:lpstr>
      <vt:lpstr>Riassumendo indicativamente: esempio. </vt:lpstr>
      <vt:lpstr>Il piede </vt:lpstr>
      <vt:lpstr>Il piede </vt:lpstr>
      <vt:lpstr>Esercizi </vt:lpstr>
      <vt:lpstr>Esercizi </vt:lpstr>
      <vt:lpstr>Esercizi </vt:lpstr>
      <vt:lpstr>Gli esercizi della prima fase vanno continuati nell’arco dell’anno con tempi e modi differenti. </vt:lpstr>
      <vt:lpstr>Grazie per l’attenzione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palestra</dc:creator>
  <cp:lastModifiedBy>windows 7</cp:lastModifiedBy>
  <cp:revision>719</cp:revision>
  <dcterms:created xsi:type="dcterms:W3CDTF">2010-10-18T13:38:59Z</dcterms:created>
  <dcterms:modified xsi:type="dcterms:W3CDTF">2018-09-27T14:25:03Z</dcterms:modified>
</cp:coreProperties>
</file>