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2" r:id="rId1"/>
  </p:sldMasterIdLst>
  <p:notesMasterIdLst>
    <p:notesMasterId r:id="rId38"/>
  </p:notesMasterIdLst>
  <p:handoutMasterIdLst>
    <p:handoutMasterId r:id="rId39"/>
  </p:handoutMasterIdLst>
  <p:sldIdLst>
    <p:sldId id="256" r:id="rId2"/>
    <p:sldId id="354" r:id="rId3"/>
    <p:sldId id="344" r:id="rId4"/>
    <p:sldId id="355" r:id="rId5"/>
    <p:sldId id="356" r:id="rId6"/>
    <p:sldId id="286" r:id="rId7"/>
    <p:sldId id="348" r:id="rId8"/>
    <p:sldId id="357" r:id="rId9"/>
    <p:sldId id="379" r:id="rId10"/>
    <p:sldId id="359" r:id="rId11"/>
    <p:sldId id="297" r:id="rId12"/>
    <p:sldId id="298" r:id="rId13"/>
    <p:sldId id="373" r:id="rId14"/>
    <p:sldId id="375" r:id="rId15"/>
    <p:sldId id="370" r:id="rId16"/>
    <p:sldId id="376" r:id="rId17"/>
    <p:sldId id="377" r:id="rId18"/>
    <p:sldId id="380" r:id="rId19"/>
    <p:sldId id="363" r:id="rId20"/>
    <p:sldId id="260" r:id="rId21"/>
    <p:sldId id="295" r:id="rId22"/>
    <p:sldId id="326" r:id="rId23"/>
    <p:sldId id="364" r:id="rId24"/>
    <p:sldId id="381" r:id="rId25"/>
    <p:sldId id="365" r:id="rId26"/>
    <p:sldId id="367" r:id="rId27"/>
    <p:sldId id="361" r:id="rId28"/>
    <p:sldId id="302" r:id="rId29"/>
    <p:sldId id="371" r:id="rId30"/>
    <p:sldId id="382" r:id="rId31"/>
    <p:sldId id="368" r:id="rId32"/>
    <p:sldId id="352" r:id="rId33"/>
    <p:sldId id="342" r:id="rId34"/>
    <p:sldId id="369" r:id="rId35"/>
    <p:sldId id="317" r:id="rId36"/>
    <p:sldId id="32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a:srgbClr val="E0E523"/>
    <a:srgbClr val="E4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4630" autoAdjust="0"/>
    <p:restoredTop sz="86311" autoAdjust="0"/>
  </p:normalViewPr>
  <p:slideViewPr>
    <p:cSldViewPr>
      <p:cViewPr varScale="1">
        <p:scale>
          <a:sx n="46" d="100"/>
          <a:sy n="46" d="100"/>
        </p:scale>
        <p:origin x="714" y="42"/>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p:scale>
        <a:sx n="66" d="100"/>
        <a:sy n="66" d="100"/>
      </p:scale>
      <p:origin x="0" y="1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7A8534-7F83-4EAD-90E4-A1608D3A90D2}" type="datetimeFigureOut">
              <a:rPr lang="it-IT" smtClean="0"/>
              <a:pPr/>
              <a:t>05/10/2020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748CD4-5741-4D01-9250-8D6DDFCE56C8}"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4F456F74-594E-4859-9EB5-B5A0196BB79B}" type="datetimeFigureOut">
              <a:rPr lang="it-IT"/>
              <a:pPr>
                <a:defRPr/>
              </a:pPr>
              <a:t>05/10/2020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4E9E8DDC-9C20-4AF4-8082-ACB19A224A33}"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60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15812E-115B-45FD-8697-36CF37F9781A}" type="slidenum">
              <a:rPr lang="it-IT" smtClean="0">
                <a:ea typeface="ＭＳ Ｐゴシック" pitchFamily="34" charset="-128"/>
              </a:rPr>
              <a:pPr/>
              <a:t>1</a:t>
            </a:fld>
            <a:endParaRPr lang="it-IT"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60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15812E-115B-45FD-8697-36CF37F9781A}" type="slidenum">
              <a:rPr lang="it-IT" smtClean="0">
                <a:ea typeface="ＭＳ Ｐゴシック" pitchFamily="34" charset="-128"/>
              </a:rPr>
              <a:pPr/>
              <a:t>2</a:t>
            </a:fld>
            <a:endParaRPr lang="it-IT"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22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BE96E5-7FFE-4325-9663-0D3E3315C6AA}" type="slidenum">
              <a:rPr lang="it-IT" smtClean="0">
                <a:ea typeface="ＭＳ Ｐゴシック" pitchFamily="34" charset="-128"/>
              </a:rPr>
              <a:pPr/>
              <a:t>20</a:t>
            </a:fld>
            <a:endParaRPr lang="it-IT"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it-IT"/>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it-IT"/>
          </a:p>
        </p:txBody>
      </p:sp>
      <p:sp>
        <p:nvSpPr>
          <p:cNvPr id="6" name="Slide Number Placeholder 5"/>
          <p:cNvSpPr>
            <a:spLocks noGrp="1"/>
          </p:cNvSpPr>
          <p:nvPr>
            <p:ph type="sldNum" sz="quarter" idx="12"/>
          </p:nvPr>
        </p:nvSpPr>
        <p:spPr>
          <a:xfrm>
            <a:off x="8275320" y="6117336"/>
            <a:ext cx="411480" cy="365125"/>
          </a:xfrm>
        </p:spPr>
        <p:txBody>
          <a:bodyPr/>
          <a:lstStyle/>
          <a:p>
            <a:pPr>
              <a:defRPr/>
            </a:pPr>
            <a:fld id="{9BCDF1C9-38AC-4181-B99C-D2EDBE378775}" type="slidenum">
              <a:rPr lang="it-IT" smtClean="0"/>
              <a:pPr>
                <a:defRPr/>
              </a:pPr>
              <a:t>‹N›</a:t>
            </a:fld>
            <a:endParaRPr lang="it-IT"/>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55312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27C534E3-D30E-4402-A34D-9EB699C2CEE1}" type="slidenum">
              <a:rPr lang="it-IT" smtClean="0"/>
              <a:pPr>
                <a:defRPr/>
              </a:pPr>
              <a:t>‹N›</a:t>
            </a:fld>
            <a:endParaRPr lang="it-IT"/>
          </a:p>
        </p:txBody>
      </p:sp>
    </p:spTree>
    <p:extLst>
      <p:ext uri="{BB962C8B-B14F-4D97-AF65-F5344CB8AC3E}">
        <p14:creationId xmlns:p14="http://schemas.microsoft.com/office/powerpoint/2010/main" val="360523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27C534E3-D30E-4402-A34D-9EB699C2CEE1}" type="slidenum">
              <a:rPr lang="it-IT" smtClean="0"/>
              <a:pPr>
                <a:defRPr/>
              </a:pPr>
              <a:t>‹N›</a:t>
            </a:fld>
            <a:endParaRPr lang="it-IT"/>
          </a:p>
        </p:txBody>
      </p:sp>
    </p:spTree>
    <p:extLst>
      <p:ext uri="{BB962C8B-B14F-4D97-AF65-F5344CB8AC3E}">
        <p14:creationId xmlns:p14="http://schemas.microsoft.com/office/powerpoint/2010/main" val="3544919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27C534E3-D30E-4402-A34D-9EB699C2CEE1}" type="slidenum">
              <a:rPr lang="it-IT" smtClean="0"/>
              <a:pPr>
                <a:defRPr/>
              </a:pPr>
              <a:t>‹N›</a:t>
            </a:fld>
            <a:endParaRPr lang="it-IT"/>
          </a:p>
        </p:txBody>
      </p:sp>
    </p:spTree>
    <p:extLst>
      <p:ext uri="{BB962C8B-B14F-4D97-AF65-F5344CB8AC3E}">
        <p14:creationId xmlns:p14="http://schemas.microsoft.com/office/powerpoint/2010/main" val="3997881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27C534E3-D30E-4402-A34D-9EB699C2CEE1}" type="slidenum">
              <a:rPr lang="it-IT" smtClean="0"/>
              <a:pPr>
                <a:defRPr/>
              </a:pPr>
              <a:t>‹N›</a:t>
            </a:fld>
            <a:endParaRPr lang="it-IT"/>
          </a:p>
        </p:txBody>
      </p:sp>
    </p:spTree>
    <p:extLst>
      <p:ext uri="{BB962C8B-B14F-4D97-AF65-F5344CB8AC3E}">
        <p14:creationId xmlns:p14="http://schemas.microsoft.com/office/powerpoint/2010/main" val="466705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27C534E3-D30E-4402-A34D-9EB699C2CEE1}" type="slidenum">
              <a:rPr lang="it-IT" smtClean="0"/>
              <a:pPr>
                <a:defRPr/>
              </a:pPr>
              <a:t>‹N›</a:t>
            </a:fld>
            <a:endParaRPr lang="it-IT"/>
          </a:p>
        </p:txBody>
      </p:sp>
    </p:spTree>
    <p:extLst>
      <p:ext uri="{BB962C8B-B14F-4D97-AF65-F5344CB8AC3E}">
        <p14:creationId xmlns:p14="http://schemas.microsoft.com/office/powerpoint/2010/main" val="2463785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27C534E3-D30E-4402-A34D-9EB699C2CEE1}" type="slidenum">
              <a:rPr lang="it-IT" smtClean="0"/>
              <a:pPr>
                <a:defRPr/>
              </a:pPr>
              <a:t>‹N›</a:t>
            </a:fld>
            <a:endParaRPr lang="it-IT"/>
          </a:p>
        </p:txBody>
      </p:sp>
    </p:spTree>
    <p:extLst>
      <p:ext uri="{BB962C8B-B14F-4D97-AF65-F5344CB8AC3E}">
        <p14:creationId xmlns:p14="http://schemas.microsoft.com/office/powerpoint/2010/main" val="69113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5353CC93-A09C-433C-A7D9-E1EDCD1FBF5E}" type="slidenum">
              <a:rPr lang="it-IT" smtClean="0"/>
              <a:pPr>
                <a:defRPr/>
              </a:pPr>
              <a:t>‹N›</a:t>
            </a:fld>
            <a:endParaRPr lang="it-IT"/>
          </a:p>
        </p:txBody>
      </p:sp>
    </p:spTree>
    <p:extLst>
      <p:ext uri="{BB962C8B-B14F-4D97-AF65-F5344CB8AC3E}">
        <p14:creationId xmlns:p14="http://schemas.microsoft.com/office/powerpoint/2010/main" val="1956804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27C534E3-D30E-4402-A34D-9EB699C2CEE1}" type="slidenum">
              <a:rPr lang="it-IT" smtClean="0"/>
              <a:pPr>
                <a:defRPr/>
              </a:pPr>
              <a:t>‹N›</a:t>
            </a:fld>
            <a:endParaRPr lang="it-IT"/>
          </a:p>
        </p:txBody>
      </p:sp>
    </p:spTree>
    <p:extLst>
      <p:ext uri="{BB962C8B-B14F-4D97-AF65-F5344CB8AC3E}">
        <p14:creationId xmlns:p14="http://schemas.microsoft.com/office/powerpoint/2010/main" val="108327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it-IT"/>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it-IT"/>
          </a:p>
        </p:txBody>
      </p:sp>
      <p:sp>
        <p:nvSpPr>
          <p:cNvPr id="6" name="Slide Number Placeholder 5"/>
          <p:cNvSpPr>
            <a:spLocks noGrp="1"/>
          </p:cNvSpPr>
          <p:nvPr>
            <p:ph type="sldNum" sz="quarter" idx="12"/>
          </p:nvPr>
        </p:nvSpPr>
        <p:spPr>
          <a:xfrm>
            <a:off x="8258967" y="6108173"/>
            <a:ext cx="427833" cy="365125"/>
          </a:xfrm>
        </p:spPr>
        <p:txBody>
          <a:bodyPr/>
          <a:lstStyle/>
          <a:p>
            <a:pPr>
              <a:defRPr/>
            </a:pPr>
            <a:fld id="{1CC7184D-7F52-4151-9F1E-492A665C5AE2}" type="slidenum">
              <a:rPr lang="it-IT" smtClean="0"/>
              <a:pPr>
                <a:defRPr/>
              </a:pPr>
              <a:t>‹N›</a:t>
            </a:fld>
            <a:endParaRPr lang="it-IT"/>
          </a:p>
        </p:txBody>
      </p:sp>
    </p:spTree>
    <p:extLst>
      <p:ext uri="{BB962C8B-B14F-4D97-AF65-F5344CB8AC3E}">
        <p14:creationId xmlns:p14="http://schemas.microsoft.com/office/powerpoint/2010/main" val="411789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a:xfrm>
            <a:off x="8273317" y="6116070"/>
            <a:ext cx="413483" cy="365125"/>
          </a:xfrm>
        </p:spPr>
        <p:txBody>
          <a:bodyPr/>
          <a:lstStyle/>
          <a:p>
            <a:pPr>
              <a:defRPr/>
            </a:pPr>
            <a:fld id="{5000D07E-3574-4113-BA8E-602FA4AF885D}" type="slidenum">
              <a:rPr lang="it-IT" smtClean="0"/>
              <a:pPr>
                <a:defRPr/>
              </a:pPr>
              <a:t>‹N›</a:t>
            </a:fld>
            <a:endParaRPr lang="it-IT"/>
          </a:p>
        </p:txBody>
      </p:sp>
    </p:spTree>
    <p:extLst>
      <p:ext uri="{BB962C8B-B14F-4D97-AF65-F5344CB8AC3E}">
        <p14:creationId xmlns:p14="http://schemas.microsoft.com/office/powerpoint/2010/main" val="261150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27C534E3-D30E-4402-A34D-9EB699C2CEE1}" type="slidenum">
              <a:rPr lang="it-IT" smtClean="0"/>
              <a:pPr>
                <a:defRPr/>
              </a:pPr>
              <a:t>‹N›</a:t>
            </a:fld>
            <a:endParaRPr lang="it-IT"/>
          </a:p>
        </p:txBody>
      </p:sp>
    </p:spTree>
    <p:extLst>
      <p:ext uri="{BB962C8B-B14F-4D97-AF65-F5344CB8AC3E}">
        <p14:creationId xmlns:p14="http://schemas.microsoft.com/office/powerpoint/2010/main" val="16578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872ECF19-2D56-45EE-9736-C98872321253}" type="slidenum">
              <a:rPr lang="it-IT" smtClean="0"/>
              <a:pPr>
                <a:defRPr/>
              </a:pPr>
              <a:t>‹N›</a:t>
            </a:fld>
            <a:endParaRPr lang="it-IT"/>
          </a:p>
        </p:txBody>
      </p:sp>
    </p:spTree>
    <p:extLst>
      <p:ext uri="{BB962C8B-B14F-4D97-AF65-F5344CB8AC3E}">
        <p14:creationId xmlns:p14="http://schemas.microsoft.com/office/powerpoint/2010/main" val="205176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C275C42A-DEC2-45DD-8A4C-FF5E0096DE58}" type="slidenum">
              <a:rPr lang="it-IT" smtClean="0"/>
              <a:pPr>
                <a:defRPr/>
              </a:pPr>
              <a:t>‹N›</a:t>
            </a:fld>
            <a:endParaRPr lang="it-IT"/>
          </a:p>
        </p:txBody>
      </p:sp>
    </p:spTree>
    <p:extLst>
      <p:ext uri="{BB962C8B-B14F-4D97-AF65-F5344CB8AC3E}">
        <p14:creationId xmlns:p14="http://schemas.microsoft.com/office/powerpoint/2010/main" val="424112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27C534E3-D30E-4402-A34D-9EB699C2CEE1}" type="slidenum">
              <a:rPr lang="it-IT" smtClean="0"/>
              <a:pPr>
                <a:defRPr/>
              </a:pPr>
              <a:t>‹N›</a:t>
            </a:fld>
            <a:endParaRPr lang="it-IT"/>
          </a:p>
        </p:txBody>
      </p:sp>
    </p:spTree>
    <p:extLst>
      <p:ext uri="{BB962C8B-B14F-4D97-AF65-F5344CB8AC3E}">
        <p14:creationId xmlns:p14="http://schemas.microsoft.com/office/powerpoint/2010/main" val="230931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541A4758-EAE6-41AE-AAFB-B6414374983E}" type="slidenum">
              <a:rPr lang="it-IT" smtClean="0"/>
              <a:pPr>
                <a:defRPr/>
              </a:pPr>
              <a:t>‹N›</a:t>
            </a:fld>
            <a:endParaRPr lang="it-IT"/>
          </a:p>
        </p:txBody>
      </p:sp>
    </p:spTree>
    <p:extLst>
      <p:ext uri="{BB962C8B-B14F-4D97-AF65-F5344CB8AC3E}">
        <p14:creationId xmlns:p14="http://schemas.microsoft.com/office/powerpoint/2010/main" val="327589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72CD25C5-084E-4A6E-AD58-C94DB09C0992}" type="slidenum">
              <a:rPr lang="it-IT" smtClean="0"/>
              <a:pPr>
                <a:defRPr/>
              </a:pPr>
              <a:t>‹N›</a:t>
            </a:fld>
            <a:endParaRPr lang="it-IT"/>
          </a:p>
        </p:txBody>
      </p:sp>
    </p:spTree>
    <p:extLst>
      <p:ext uri="{BB962C8B-B14F-4D97-AF65-F5344CB8AC3E}">
        <p14:creationId xmlns:p14="http://schemas.microsoft.com/office/powerpoint/2010/main" val="107997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it-IT"/>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it-IT"/>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7C534E3-D30E-4402-A34D-9EB699C2CEE1}" type="slidenum">
              <a:rPr lang="it-IT" smtClean="0"/>
              <a:pPr>
                <a:defRPr/>
              </a:pPr>
              <a:t>‹N›</a:t>
            </a:fld>
            <a:endParaRPr lang="it-IT"/>
          </a:p>
        </p:txBody>
      </p:sp>
    </p:spTree>
    <p:extLst>
      <p:ext uri="{BB962C8B-B14F-4D97-AF65-F5344CB8AC3E}">
        <p14:creationId xmlns:p14="http://schemas.microsoft.com/office/powerpoint/2010/main" val="198295935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it.wikipedia.org/wiki/Attenzion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it/url?sa=i&amp;rct=j&amp;q=&amp;esrc=s&amp;source=images&amp;cd=&amp;cad=rja&amp;docid=fiBUeKbJnjUTpM&amp;tbnid=Ky3KRonDK6ZCDM:&amp;ved=0CAUQjRw&amp;url=http://rint.rechten.rug.nl/rth/dennen/fear2.htm&amp;ei=CpTFUqDnNc_HtAbagoD4BA&amp;bvm=bv.58187178,d.bGQ&amp;psig=AFQjCNEby_lbIveYSRh5Q38ky2kvvSMo8A&amp;ust=1388766582001198"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www.ncbi.nlm.nih.gov/pubmed/1507677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it-IT" sz="4800" b="1" dirty="0" smtClean="0">
                <a:solidFill>
                  <a:srgbClr val="FF0000"/>
                </a:solidFill>
              </a:rPr>
              <a:t>Come costruire un corretto riscaldamento </a:t>
            </a:r>
            <a:r>
              <a:rPr lang="it-IT" sz="4800" b="1" dirty="0" err="1" smtClean="0">
                <a:solidFill>
                  <a:srgbClr val="FF0000"/>
                </a:solidFill>
              </a:rPr>
              <a:t>pre</a:t>
            </a:r>
            <a:r>
              <a:rPr lang="it-IT" sz="4800" b="1" dirty="0" smtClean="0">
                <a:solidFill>
                  <a:srgbClr val="FF0000"/>
                </a:solidFill>
              </a:rPr>
              <a:t>-gara</a:t>
            </a:r>
          </a:p>
        </p:txBody>
      </p:sp>
      <p:sp>
        <p:nvSpPr>
          <p:cNvPr id="2051" name="Rectangle 3"/>
          <p:cNvSpPr>
            <a:spLocks noGrp="1" noChangeArrowheads="1"/>
          </p:cNvSpPr>
          <p:nvPr>
            <p:ph type="subTitle" idx="1"/>
          </p:nvPr>
        </p:nvSpPr>
        <p:spPr>
          <a:xfrm>
            <a:off x="2924238" y="4725144"/>
            <a:ext cx="5762563" cy="1368152"/>
          </a:xfrm>
        </p:spPr>
        <p:txBody>
          <a:bodyPr/>
          <a:lstStyle/>
          <a:p>
            <a:r>
              <a:rPr lang="it-IT" sz="2400" dirty="0" smtClean="0">
                <a:solidFill>
                  <a:schemeClr val="bg2">
                    <a:lumMod val="10000"/>
                  </a:schemeClr>
                </a:solidFill>
              </a:rPr>
              <a:t>Lunedì 10 ottobre 2020</a:t>
            </a:r>
          </a:p>
          <a:p>
            <a:r>
              <a:rPr lang="it-IT" sz="2400" dirty="0" smtClean="0">
                <a:solidFill>
                  <a:schemeClr val="bg2">
                    <a:lumMod val="10000"/>
                  </a:schemeClr>
                </a:solidFill>
              </a:rPr>
              <a:t>Arianna Dott.ssa Fogliata</a:t>
            </a:r>
          </a:p>
          <a:p>
            <a:endParaRPr lang="it-IT"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a:xfrm>
            <a:off x="961256" y="457201"/>
            <a:ext cx="7931224" cy="1981200"/>
          </a:xfrm>
        </p:spPr>
        <p:txBody>
          <a:bodyPr/>
          <a:lstStyle/>
          <a:p>
            <a:r>
              <a:rPr lang="it-IT" b="1" dirty="0" smtClean="0">
                <a:solidFill>
                  <a:srgbClr val="FF0000"/>
                </a:solidFill>
              </a:rPr>
              <a:t>Biomeccanico. Cos’è, a cosa serve?</a:t>
            </a:r>
          </a:p>
        </p:txBody>
      </p:sp>
      <p:sp>
        <p:nvSpPr>
          <p:cNvPr id="6" name="Segnaposto contenuto 5"/>
          <p:cNvSpPr>
            <a:spLocks noGrp="1"/>
          </p:cNvSpPr>
          <p:nvPr>
            <p:ph idx="1"/>
          </p:nvPr>
        </p:nvSpPr>
        <p:spPr>
          <a:xfrm>
            <a:off x="982133" y="1556792"/>
            <a:ext cx="7704667" cy="3332816"/>
          </a:xfrm>
        </p:spPr>
        <p:txBody>
          <a:bodyPr>
            <a:normAutofit fontScale="85000" lnSpcReduction="10000"/>
          </a:bodyPr>
          <a:lstStyle/>
          <a:p>
            <a:endParaRPr lang="it-IT" dirty="0" smtClean="0"/>
          </a:p>
          <a:p>
            <a:endParaRPr lang="it-IT" dirty="0" smtClean="0"/>
          </a:p>
          <a:p>
            <a:r>
              <a:rPr lang="it-IT" dirty="0" smtClean="0"/>
              <a:t>Esistono catene biomeccaniche di base maggiormente utilizzate all’interno di uno specifico sport;</a:t>
            </a:r>
          </a:p>
          <a:p>
            <a:r>
              <a:rPr lang="it-IT" dirty="0" smtClean="0"/>
              <a:t>Ogni sport necessita di ampiezze di movimento dei segmenti articolari specifiche, collegate tra loro in momenti temporali specifici;</a:t>
            </a:r>
          </a:p>
          <a:p>
            <a:r>
              <a:rPr lang="it-IT" dirty="0" smtClean="0"/>
              <a:t>Preparare tali “catene” rispettando i criteri temporali e angolari specifici, crea un aggiustamento fine del sinergismo e della coordinazione. </a:t>
            </a:r>
          </a:p>
          <a:p>
            <a:endParaRPr lang="it-IT"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982133" y="457201"/>
            <a:ext cx="7704667" cy="1603647"/>
          </a:xfrm>
        </p:spPr>
        <p:txBody>
          <a:bodyPr/>
          <a:lstStyle/>
          <a:p>
            <a:r>
              <a:rPr lang="it-IT" b="1" dirty="0" smtClean="0">
                <a:solidFill>
                  <a:srgbClr val="FF0000"/>
                </a:solidFill>
              </a:rPr>
              <a:t>Considerazioni</a:t>
            </a:r>
            <a:endParaRPr lang="it-IT" b="1" dirty="0">
              <a:solidFill>
                <a:srgbClr val="FF0000"/>
              </a:solidFill>
            </a:endParaRPr>
          </a:p>
        </p:txBody>
      </p:sp>
      <p:sp>
        <p:nvSpPr>
          <p:cNvPr id="16387" name="Segnaposto contenuto 2"/>
          <p:cNvSpPr>
            <a:spLocks noGrp="1"/>
          </p:cNvSpPr>
          <p:nvPr>
            <p:ph idx="1"/>
          </p:nvPr>
        </p:nvSpPr>
        <p:spPr>
          <a:xfrm>
            <a:off x="982133" y="1772816"/>
            <a:ext cx="7704667" cy="3332816"/>
          </a:xfrm>
        </p:spPr>
        <p:txBody>
          <a:bodyPr/>
          <a:lstStyle/>
          <a:p>
            <a:r>
              <a:rPr lang="it-IT" sz="2000" dirty="0"/>
              <a:t>Come esiste un corretto livello di attivazione generale dei grandi muscoli  esiste un corretto livello di attivazione del singolo muscolo rispetto al suo antagonista. </a:t>
            </a:r>
          </a:p>
          <a:p>
            <a:r>
              <a:rPr lang="it-IT" sz="2000" dirty="0"/>
              <a:t>I muscoli sono motori, possiedono la capacità di contrarsi ma non di allungarsi.</a:t>
            </a:r>
          </a:p>
          <a:p>
            <a:endParaRPr lang="it-IT" dirty="0" smtClean="0"/>
          </a:p>
          <a:p>
            <a:endParaRPr lang="it-IT" dirty="0"/>
          </a:p>
        </p:txBody>
      </p:sp>
      <p:pic>
        <p:nvPicPr>
          <p:cNvPr id="17412" name="Picture 6"/>
          <p:cNvPicPr>
            <a:picLocks noChangeAspect="1" noChangeArrowheads="1"/>
          </p:cNvPicPr>
          <p:nvPr/>
        </p:nvPicPr>
        <p:blipFill>
          <a:blip r:embed="rId2"/>
          <a:srcRect/>
          <a:stretch>
            <a:fillRect/>
          </a:stretch>
        </p:blipFill>
        <p:spPr bwMode="auto">
          <a:xfrm>
            <a:off x="5652121" y="3789040"/>
            <a:ext cx="3034680" cy="2537189"/>
          </a:xfrm>
          <a:prstGeom prst="rect">
            <a:avLst/>
          </a:prstGeom>
          <a:noFill/>
          <a:ln w="9525">
            <a:noFill/>
            <a:miter lim="800000"/>
            <a:headEnd/>
            <a:tailEnd/>
          </a:ln>
          <a:effectLst/>
        </p:spPr>
      </p:pic>
      <p:pic>
        <p:nvPicPr>
          <p:cNvPr id="17413" name="Picture 8"/>
          <p:cNvPicPr>
            <a:picLocks noChangeAspect="1" noChangeArrowheads="1"/>
          </p:cNvPicPr>
          <p:nvPr/>
        </p:nvPicPr>
        <p:blipFill>
          <a:blip r:embed="rId3"/>
          <a:srcRect/>
          <a:stretch>
            <a:fillRect/>
          </a:stretch>
        </p:blipFill>
        <p:spPr bwMode="auto">
          <a:xfrm>
            <a:off x="2987824" y="3789040"/>
            <a:ext cx="2664296" cy="25371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6"/>
          <p:cNvSpPr>
            <a:spLocks noGrp="1"/>
          </p:cNvSpPr>
          <p:nvPr>
            <p:ph type="title"/>
          </p:nvPr>
        </p:nvSpPr>
        <p:spPr/>
        <p:txBody>
          <a:bodyPr/>
          <a:lstStyle/>
          <a:p>
            <a:r>
              <a:rPr lang="it-IT" b="1" dirty="0" smtClean="0">
                <a:solidFill>
                  <a:srgbClr val="FF0000"/>
                </a:solidFill>
              </a:rPr>
              <a:t>La Biomeccanica</a:t>
            </a:r>
          </a:p>
        </p:txBody>
      </p:sp>
      <p:sp>
        <p:nvSpPr>
          <p:cNvPr id="3" name="CasellaDiTesto 2"/>
          <p:cNvSpPr txBox="1"/>
          <p:nvPr/>
        </p:nvSpPr>
        <p:spPr>
          <a:xfrm>
            <a:off x="1450826" y="1898549"/>
            <a:ext cx="6588372" cy="1846659"/>
          </a:xfrm>
          <a:prstGeom prst="rect">
            <a:avLst/>
          </a:prstGeom>
          <a:noFill/>
        </p:spPr>
        <p:txBody>
          <a:bodyPr wrap="square">
            <a:spAutoFit/>
          </a:bodyPr>
          <a:lstStyle/>
          <a:p>
            <a:pPr>
              <a:defRPr/>
            </a:pPr>
            <a:r>
              <a:rPr lang="it-IT" sz="2400" dirty="0"/>
              <a:t>Buon riscaldamento è bilanciato, il lavoro è massimo tanto più riusciamo ad ottenere delle linee blu e rosse strette e non sovrapposte</a:t>
            </a:r>
          </a:p>
          <a:p>
            <a:pPr>
              <a:defRPr/>
            </a:pPr>
            <a:endParaRPr lang="it-IT" sz="2400" dirty="0"/>
          </a:p>
          <a:p>
            <a:pPr>
              <a:defRPr/>
            </a:pPr>
            <a:endParaRPr lang="it-IT" dirty="0"/>
          </a:p>
        </p:txBody>
      </p:sp>
      <p:cxnSp>
        <p:nvCxnSpPr>
          <p:cNvPr id="5" name="Connettore 1 4"/>
          <p:cNvCxnSpPr/>
          <p:nvPr/>
        </p:nvCxnSpPr>
        <p:spPr>
          <a:xfrm>
            <a:off x="1158082" y="5238643"/>
            <a:ext cx="2089150" cy="0"/>
          </a:xfrm>
          <a:prstGeom prst="line">
            <a:avLst/>
          </a:prstGeom>
          <a:ln w="76200">
            <a:solidFill>
              <a:srgbClr val="FF0000"/>
            </a:solidFill>
          </a:ln>
          <a:effectLst>
            <a:glow rad="1397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3247232" y="5238643"/>
            <a:ext cx="2663825" cy="0"/>
          </a:xfrm>
          <a:prstGeom prst="line">
            <a:avLst/>
          </a:prstGeom>
          <a:ln w="57150">
            <a:solidFill>
              <a:srgbClr val="FFC000"/>
            </a:solidFill>
          </a:ln>
          <a:effectLst>
            <a:glow rad="1397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5911057" y="5238643"/>
            <a:ext cx="2447925" cy="0"/>
          </a:xfrm>
          <a:prstGeom prst="line">
            <a:avLst/>
          </a:prstGeom>
          <a:ln w="76200">
            <a:solidFill>
              <a:srgbClr val="002060"/>
            </a:solidFill>
          </a:ln>
          <a:effectLst>
            <a:glow rad="1397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a:off x="1043756" y="5592660"/>
            <a:ext cx="7632700" cy="0"/>
          </a:xfrm>
          <a:prstGeom prst="straightConnector1">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18440" name="CasellaDiTesto 11"/>
          <p:cNvSpPr txBox="1">
            <a:spLocks noChangeArrowheads="1"/>
          </p:cNvSpPr>
          <p:nvPr/>
        </p:nvSpPr>
        <p:spPr bwMode="auto">
          <a:xfrm>
            <a:off x="3239300" y="5651956"/>
            <a:ext cx="2305050" cy="369332"/>
          </a:xfrm>
          <a:prstGeom prst="rect">
            <a:avLst/>
          </a:prstGeom>
          <a:noFill/>
          <a:ln w="9525">
            <a:noFill/>
            <a:miter lim="800000"/>
            <a:headEnd/>
            <a:tailEnd/>
          </a:ln>
        </p:spPr>
        <p:txBody>
          <a:bodyPr wrap="square">
            <a:spAutoFit/>
          </a:bodyPr>
          <a:lstStyle/>
          <a:p>
            <a:r>
              <a:rPr lang="it-IT" dirty="0"/>
              <a:t>             </a:t>
            </a:r>
            <a:r>
              <a:rPr lang="it-IT" dirty="0" err="1"/>
              <a:t>Time</a:t>
            </a:r>
            <a:endParaRPr lang="it-IT" dirty="0"/>
          </a:p>
        </p:txBody>
      </p:sp>
      <p:sp>
        <p:nvSpPr>
          <p:cNvPr id="18441" name="CasellaDiTesto 12"/>
          <p:cNvSpPr txBox="1">
            <a:spLocks noChangeArrowheads="1"/>
          </p:cNvSpPr>
          <p:nvPr/>
        </p:nvSpPr>
        <p:spPr bwMode="auto">
          <a:xfrm>
            <a:off x="1158082" y="4157555"/>
            <a:ext cx="2160587" cy="647700"/>
          </a:xfrm>
          <a:prstGeom prst="rect">
            <a:avLst/>
          </a:prstGeom>
          <a:noFill/>
          <a:ln w="9525">
            <a:noFill/>
            <a:miter lim="800000"/>
            <a:headEnd/>
            <a:tailEnd/>
          </a:ln>
        </p:spPr>
        <p:txBody>
          <a:bodyPr>
            <a:spAutoFit/>
          </a:bodyPr>
          <a:lstStyle/>
          <a:p>
            <a:r>
              <a:rPr lang="it-IT"/>
              <a:t>Contrazione Agonista</a:t>
            </a:r>
          </a:p>
        </p:txBody>
      </p:sp>
      <p:sp>
        <p:nvSpPr>
          <p:cNvPr id="18442" name="CasellaDiTesto 13"/>
          <p:cNvSpPr txBox="1">
            <a:spLocks noChangeArrowheads="1"/>
          </p:cNvSpPr>
          <p:nvPr/>
        </p:nvSpPr>
        <p:spPr bwMode="auto">
          <a:xfrm>
            <a:off x="5911057" y="4157555"/>
            <a:ext cx="1871662" cy="647700"/>
          </a:xfrm>
          <a:prstGeom prst="rect">
            <a:avLst/>
          </a:prstGeom>
          <a:noFill/>
          <a:ln w="9525">
            <a:noFill/>
            <a:miter lim="800000"/>
            <a:headEnd/>
            <a:tailEnd/>
          </a:ln>
        </p:spPr>
        <p:txBody>
          <a:bodyPr>
            <a:spAutoFit/>
          </a:bodyPr>
          <a:lstStyle/>
          <a:p>
            <a:r>
              <a:rPr lang="it-IT"/>
              <a:t>Contrazione</a:t>
            </a:r>
          </a:p>
          <a:p>
            <a:r>
              <a:rPr lang="it-IT"/>
              <a:t>Antagonista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6"/>
          <p:cNvSpPr>
            <a:spLocks noGrp="1"/>
          </p:cNvSpPr>
          <p:nvPr>
            <p:ph type="title"/>
          </p:nvPr>
        </p:nvSpPr>
        <p:spPr/>
        <p:txBody>
          <a:bodyPr/>
          <a:lstStyle/>
          <a:p>
            <a:r>
              <a:rPr lang="it-IT" b="1" dirty="0" smtClean="0">
                <a:solidFill>
                  <a:srgbClr val="00B050"/>
                </a:solidFill>
                <a:ea typeface="ＭＳ Ｐゴシック" pitchFamily="34" charset="-128"/>
              </a:rPr>
              <a:t>La Biomeccanica</a:t>
            </a:r>
          </a:p>
        </p:txBody>
      </p:sp>
      <p:pic>
        <p:nvPicPr>
          <p:cNvPr id="1030" name="Picture 6" descr="Risultati immagini per contrazione gastrocnemio"/>
          <p:cNvPicPr>
            <a:picLocks noChangeAspect="1" noChangeArrowheads="1"/>
          </p:cNvPicPr>
          <p:nvPr/>
        </p:nvPicPr>
        <p:blipFill>
          <a:blip r:embed="rId2"/>
          <a:srcRect/>
          <a:stretch>
            <a:fillRect/>
          </a:stretch>
        </p:blipFill>
        <p:spPr bwMode="auto">
          <a:xfrm>
            <a:off x="1347817" y="980728"/>
            <a:ext cx="7581902" cy="4772366"/>
          </a:xfrm>
          <a:prstGeom prst="rect">
            <a:avLst/>
          </a:prstGeom>
          <a:noFill/>
        </p:spPr>
      </p:pic>
      <p:sp>
        <p:nvSpPr>
          <p:cNvPr id="6" name="Freccia a destra 5"/>
          <p:cNvSpPr/>
          <p:nvPr/>
        </p:nvSpPr>
        <p:spPr>
          <a:xfrm rot="5400000">
            <a:off x="6263652" y="665778"/>
            <a:ext cx="688661" cy="642942"/>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a destra 6"/>
          <p:cNvSpPr/>
          <p:nvPr/>
        </p:nvSpPr>
        <p:spPr>
          <a:xfrm rot="16002413">
            <a:off x="6382795" y="2171422"/>
            <a:ext cx="727717" cy="610558"/>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Ergo un riscaldamento biomeccanicamente corretto non prevede l’uso di esercizi isometrici in uno sport di tipo anaerobico </a:t>
            </a:r>
            <a:r>
              <a:rPr lang="it-IT" b="1" dirty="0" err="1" smtClean="0">
                <a:solidFill>
                  <a:srgbClr val="FF0000"/>
                </a:solidFill>
              </a:rPr>
              <a:t>allatacido</a:t>
            </a:r>
            <a:r>
              <a:rPr lang="it-IT" b="1" dirty="0" smtClean="0">
                <a:solidFill>
                  <a:srgbClr val="FF0000"/>
                </a:solidFill>
              </a:rPr>
              <a:t> come la pallavolo</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6"/>
          <p:cNvSpPr>
            <a:spLocks noGrp="1"/>
          </p:cNvSpPr>
          <p:nvPr>
            <p:ph type="title"/>
          </p:nvPr>
        </p:nvSpPr>
        <p:spPr/>
        <p:txBody>
          <a:bodyPr/>
          <a:lstStyle/>
          <a:p>
            <a:r>
              <a:rPr lang="it-IT" b="1" dirty="0" smtClean="0">
                <a:solidFill>
                  <a:srgbClr val="FF0000"/>
                </a:solidFill>
                <a:ea typeface="ＭＳ Ｐゴシック" pitchFamily="34" charset="-128"/>
              </a:rPr>
              <a:t>La Biomeccanica punto 2</a:t>
            </a:r>
          </a:p>
        </p:txBody>
      </p:sp>
      <p:sp>
        <p:nvSpPr>
          <p:cNvPr id="5" name="Segnaposto contenuto 4"/>
          <p:cNvSpPr>
            <a:spLocks noGrp="1"/>
          </p:cNvSpPr>
          <p:nvPr>
            <p:ph idx="1"/>
          </p:nvPr>
        </p:nvSpPr>
        <p:spPr/>
        <p:txBody>
          <a:bodyPr/>
          <a:lstStyle/>
          <a:p>
            <a:pPr>
              <a:defRPr/>
            </a:pPr>
            <a:r>
              <a:rPr lang="it-IT" dirty="0"/>
              <a:t>Inoltre ogni muscolo, sia esso agonista o antagonista all’ azione preposta dovrebbe nel riscaldamento biomeccanico essere contratto nel giusto momento rispetto agli altri muscoli facenti parte di un dato movimento.</a:t>
            </a:r>
          </a:p>
          <a:p>
            <a:pPr marL="0" indent="0">
              <a:buNone/>
              <a:defRPr/>
            </a:pPr>
            <a:endParaRPr lang="it-IT" dirty="0"/>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solidFill>
                  <a:srgbClr val="FF0000"/>
                </a:solidFill>
              </a:rPr>
              <a:t>Movimenti più simili possibili al gesto tecnico</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normAutofit/>
          </a:bodyPr>
          <a:lstStyle/>
          <a:p>
            <a:r>
              <a:rPr lang="it-IT" sz="4000" b="1" dirty="0" smtClean="0">
                <a:solidFill>
                  <a:srgbClr val="FF0000"/>
                </a:solidFill>
                <a:ea typeface="ＭＳ Ｐゴシック" pitchFamily="34" charset="-128"/>
              </a:rPr>
              <a:t>Riassumendo:</a:t>
            </a:r>
          </a:p>
        </p:txBody>
      </p:sp>
      <p:sp>
        <p:nvSpPr>
          <p:cNvPr id="8" name="Segnaposto testo 7"/>
          <p:cNvSpPr>
            <a:spLocks noGrp="1"/>
          </p:cNvSpPr>
          <p:nvPr>
            <p:ph idx="1"/>
          </p:nvPr>
        </p:nvSpPr>
        <p:spPr/>
        <p:txBody>
          <a:bodyPr>
            <a:normAutofit fontScale="92500" lnSpcReduction="10000"/>
          </a:bodyPr>
          <a:lstStyle/>
          <a:p>
            <a:pPr algn="just">
              <a:defRPr/>
            </a:pPr>
            <a:r>
              <a:rPr lang="it-IT" dirty="0" smtClean="0">
                <a:latin typeface="Arial" charset="0"/>
                <a:ea typeface="ＭＳ Ｐゴシック" pitchFamily="34" charset="-128"/>
              </a:rPr>
              <a:t>Contrazione </a:t>
            </a:r>
            <a:r>
              <a:rPr lang="it-IT" dirty="0">
                <a:latin typeface="Arial" charset="0"/>
                <a:ea typeface="ＭＳ Ｐゴシック" pitchFamily="34" charset="-128"/>
              </a:rPr>
              <a:t>funzionale e mirata sia dei muscoli agonisti sia  antagonisti </a:t>
            </a:r>
            <a:r>
              <a:rPr lang="it-IT" u="sng" dirty="0">
                <a:effectLst>
                  <a:outerShdw blurRad="38100" dist="38100" dir="2700000" algn="tl">
                    <a:srgbClr val="000000">
                      <a:alpha val="43137"/>
                    </a:srgbClr>
                  </a:outerShdw>
                </a:effectLst>
                <a:latin typeface="Arial" charset="0"/>
                <a:ea typeface="ＭＳ Ｐゴシック" pitchFamily="34" charset="-128"/>
              </a:rPr>
              <a:t>evitando</a:t>
            </a:r>
            <a:r>
              <a:rPr lang="it-IT" dirty="0">
                <a:latin typeface="Arial" charset="0"/>
                <a:ea typeface="ＭＳ Ｐゴシック" pitchFamily="34" charset="-128"/>
              </a:rPr>
              <a:t> che le due siano sovrapposte o troppo durature;</a:t>
            </a:r>
          </a:p>
          <a:p>
            <a:pPr algn="just">
              <a:defRPr/>
            </a:pPr>
            <a:r>
              <a:rPr lang="it-IT" dirty="0" smtClean="0">
                <a:latin typeface="Arial" charset="0"/>
                <a:ea typeface="ＭＳ Ｐゴシック" pitchFamily="34" charset="-128"/>
              </a:rPr>
              <a:t>Contrazione </a:t>
            </a:r>
            <a:r>
              <a:rPr lang="it-IT" dirty="0">
                <a:latin typeface="Arial" charset="0"/>
                <a:ea typeface="ＭＳ Ｐゴシック" pitchFamily="34" charset="-128"/>
              </a:rPr>
              <a:t>funzionale dei muscoli rispetto alla catena cinetica del gioco.</a:t>
            </a:r>
          </a:p>
          <a:p>
            <a:pPr algn="just">
              <a:defRPr/>
            </a:pPr>
            <a:endParaRPr lang="it-IT" dirty="0">
              <a:latin typeface="Arial" charset="0"/>
              <a:ea typeface="ＭＳ Ｐゴシック" pitchFamily="34" charset="-128"/>
            </a:endParaRPr>
          </a:p>
          <a:p>
            <a:pPr marL="0" indent="0" algn="ctr">
              <a:buNone/>
              <a:defRPr/>
            </a:pPr>
            <a:r>
              <a:rPr lang="it-IT" dirty="0" smtClean="0">
                <a:effectLst>
                  <a:outerShdw blurRad="38100" dist="38100" dir="2700000" algn="tl">
                    <a:srgbClr val="000000">
                      <a:alpha val="43137"/>
                    </a:srgbClr>
                  </a:outerShdw>
                </a:effectLst>
                <a:latin typeface="Arial" charset="0"/>
                <a:ea typeface="ＭＳ Ｐゴシック" pitchFamily="34" charset="-128"/>
              </a:rPr>
              <a:t>Aumento </a:t>
            </a:r>
            <a:r>
              <a:rPr lang="it-IT" dirty="0">
                <a:effectLst>
                  <a:outerShdw blurRad="38100" dist="38100" dir="2700000" algn="tl">
                    <a:srgbClr val="000000">
                      <a:alpha val="43137"/>
                    </a:srgbClr>
                  </a:outerShdw>
                </a:effectLst>
                <a:latin typeface="Arial" charset="0"/>
                <a:ea typeface="ＭＳ Ｐゴシック" pitchFamily="34" charset="-128"/>
              </a:rPr>
              <a:t>della reattività neuromuscolare e della velocità di esecuzione dei gesti. Inoltre diminuisce il rischio di infortuni a lungo e breve termine</a:t>
            </a:r>
            <a:endParaRPr lang="it-IT"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a:xfrm>
            <a:off x="1076856" y="71453"/>
            <a:ext cx="7704667" cy="1981200"/>
          </a:xfrm>
        </p:spPr>
        <p:txBody>
          <a:bodyPr>
            <a:normAutofit/>
          </a:bodyPr>
          <a:lstStyle/>
          <a:p>
            <a:r>
              <a:rPr lang="it-IT" b="1" dirty="0" smtClean="0">
                <a:solidFill>
                  <a:srgbClr val="FF0000"/>
                </a:solidFill>
                <a:ea typeface="ＭＳ Ｐゴシック" pitchFamily="34" charset="-128"/>
              </a:rPr>
              <a:t>Cognitiva.</a:t>
            </a:r>
            <a:r>
              <a:rPr lang="it-IT" b="1" dirty="0" smtClean="0">
                <a:solidFill>
                  <a:srgbClr val="00B050"/>
                </a:solidFill>
                <a:ea typeface="ＭＳ Ｐゴシック" pitchFamily="34" charset="-128"/>
              </a:rPr>
              <a:t/>
            </a:r>
            <a:br>
              <a:rPr lang="it-IT" b="1" dirty="0" smtClean="0">
                <a:solidFill>
                  <a:srgbClr val="00B050"/>
                </a:solidFill>
                <a:ea typeface="ＭＳ Ｐゴシック" pitchFamily="34" charset="-128"/>
              </a:rPr>
            </a:br>
            <a:endParaRPr lang="it-IT" b="1" dirty="0" smtClean="0">
              <a:solidFill>
                <a:srgbClr val="00B050"/>
              </a:solidFill>
              <a:ea typeface="ＭＳ Ｐゴシック" pitchFamily="34" charset="-128"/>
            </a:endParaRPr>
          </a:p>
        </p:txBody>
      </p:sp>
      <p:sp>
        <p:nvSpPr>
          <p:cNvPr id="17" name="Ovale 16"/>
          <p:cNvSpPr/>
          <p:nvPr/>
        </p:nvSpPr>
        <p:spPr>
          <a:xfrm>
            <a:off x="1949123" y="1573945"/>
            <a:ext cx="3062310" cy="2724168"/>
          </a:xfrm>
          <a:prstGeom prst="ellipse">
            <a:avLst/>
          </a:prstGeom>
          <a:solidFill>
            <a:schemeClr val="accent1"/>
          </a:solidFill>
          <a:ln w="57150">
            <a:solidFill>
              <a:srgbClr val="002060"/>
            </a:solidFill>
          </a:ln>
          <a:effectLst>
            <a:innerShdw blurRad="63500" dist="50800" dir="13500000">
              <a:prstClr val="black">
                <a:alpha val="50000"/>
              </a:prstClr>
            </a:innerShdw>
            <a:reflection blurRad="12700" stA="26000" endPos="32000" dist="12700" dir="5400000" sy="-100000"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Ovale 18"/>
          <p:cNvSpPr/>
          <p:nvPr/>
        </p:nvSpPr>
        <p:spPr>
          <a:xfrm>
            <a:off x="2504697" y="3062571"/>
            <a:ext cx="3062310" cy="2724168"/>
          </a:xfrm>
          <a:prstGeom prst="ellipse">
            <a:avLst/>
          </a:prstGeom>
          <a:noFill/>
          <a:ln>
            <a:solidFill>
              <a:srgbClr val="FFC000"/>
            </a:solidFill>
          </a:ln>
          <a:effectLst>
            <a:glow rad="101600">
              <a:schemeClr val="accent3">
                <a:satMod val="175000"/>
                <a:alpha val="40000"/>
              </a:schemeClr>
            </a:glow>
            <a:innerShdw blurRad="114300">
              <a:prstClr val="black"/>
            </a:innerShdw>
            <a:reflection blurRad="12700" stA="26000" endPos="32000" dist="12700" dir="5400000" sy="-100000"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Ovale 19"/>
          <p:cNvSpPr/>
          <p:nvPr/>
        </p:nvSpPr>
        <p:spPr>
          <a:xfrm rot="1659410">
            <a:off x="857224" y="2571744"/>
            <a:ext cx="3062310" cy="2724168"/>
          </a:xfrm>
          <a:prstGeom prst="ellipse">
            <a:avLst/>
          </a:prstGeom>
          <a:noFill/>
          <a:ln w="76200">
            <a:solidFill>
              <a:srgbClr val="FF0000"/>
            </a:solidFill>
          </a:ln>
          <a:scene3d>
            <a:camera prst="perspectiveLef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rgbClr val="FF0000"/>
                </a:solidFill>
              </a:ln>
            </a:endParaRPr>
          </a:p>
        </p:txBody>
      </p:sp>
      <p:sp>
        <p:nvSpPr>
          <p:cNvPr id="21" name="CasellaDiTesto 20"/>
          <p:cNvSpPr txBox="1"/>
          <p:nvPr/>
        </p:nvSpPr>
        <p:spPr>
          <a:xfrm>
            <a:off x="1187624" y="3714752"/>
            <a:ext cx="1357322" cy="369332"/>
          </a:xfrm>
          <a:prstGeom prst="rect">
            <a:avLst/>
          </a:prstGeom>
          <a:noFill/>
          <a:ln>
            <a:solidFill>
              <a:srgbClr val="FF0000"/>
            </a:solidFill>
          </a:ln>
        </p:spPr>
        <p:txBody>
          <a:bodyPr wrap="square" rtlCol="0">
            <a:spAutoFit/>
          </a:bodyPr>
          <a:lstStyle/>
          <a:p>
            <a:r>
              <a:rPr lang="it-IT" dirty="0" smtClean="0">
                <a:solidFill>
                  <a:srgbClr val="FF0000"/>
                </a:solidFill>
              </a:rPr>
              <a:t>Fisiologica</a:t>
            </a:r>
            <a:endParaRPr lang="it-IT" dirty="0">
              <a:solidFill>
                <a:srgbClr val="FF0000"/>
              </a:solidFill>
            </a:endParaRPr>
          </a:p>
        </p:txBody>
      </p:sp>
      <p:sp>
        <p:nvSpPr>
          <p:cNvPr id="22" name="CasellaDiTesto 21"/>
          <p:cNvSpPr txBox="1"/>
          <p:nvPr/>
        </p:nvSpPr>
        <p:spPr>
          <a:xfrm>
            <a:off x="2771800" y="1988840"/>
            <a:ext cx="1714512" cy="461665"/>
          </a:xfrm>
          <a:prstGeom prst="rect">
            <a:avLst/>
          </a:prstGeom>
          <a:noFill/>
          <a:ln>
            <a:solidFill>
              <a:srgbClr val="002060"/>
            </a:solidFill>
          </a:ln>
        </p:spPr>
        <p:txBody>
          <a:bodyPr wrap="square" rtlCol="0">
            <a:spAutoFit/>
            <a:scene3d>
              <a:camera prst="orthographicFront"/>
              <a:lightRig rig="threePt" dir="t"/>
            </a:scene3d>
            <a:sp3d extrusionH="57150">
              <a:bevelT w="38100" h="38100" prst="relaxedInset"/>
            </a:sp3d>
          </a:bodyPr>
          <a:lstStyle/>
          <a:p>
            <a:r>
              <a:rPr lang="it-IT" sz="2400" b="1" i="1" dirty="0" smtClean="0">
                <a:solidFill>
                  <a:srgbClr val="0070C0"/>
                </a:solidFill>
              </a:rPr>
              <a:t>Cognitiva</a:t>
            </a:r>
            <a:endParaRPr lang="it-IT" sz="2400" b="1" i="1" dirty="0">
              <a:solidFill>
                <a:srgbClr val="0070C0"/>
              </a:solidFill>
            </a:endParaRPr>
          </a:p>
        </p:txBody>
      </p:sp>
      <p:sp>
        <p:nvSpPr>
          <p:cNvPr id="23" name="CasellaDiTesto 22"/>
          <p:cNvSpPr txBox="1"/>
          <p:nvPr/>
        </p:nvSpPr>
        <p:spPr>
          <a:xfrm>
            <a:off x="3576998" y="4857760"/>
            <a:ext cx="1643074" cy="369332"/>
          </a:xfrm>
          <a:prstGeom prst="rect">
            <a:avLst/>
          </a:prstGeom>
          <a:noFill/>
          <a:ln w="76200">
            <a:solidFill>
              <a:srgbClr val="FFC000"/>
            </a:solidFill>
          </a:ln>
        </p:spPr>
        <p:txBody>
          <a:bodyPr wrap="square" rtlCol="0">
            <a:spAutoFit/>
          </a:bodyPr>
          <a:lstStyle/>
          <a:p>
            <a:r>
              <a:rPr lang="it-IT" dirty="0" smtClean="0">
                <a:solidFill>
                  <a:srgbClr val="FFC000"/>
                </a:solidFill>
              </a:rPr>
              <a:t>Biomeccanica</a:t>
            </a:r>
            <a:endParaRPr lang="it-IT" dirty="0">
              <a:solidFill>
                <a:srgbClr val="FFC000"/>
              </a:solidFill>
            </a:endParaRPr>
          </a:p>
        </p:txBody>
      </p:sp>
      <p:cxnSp>
        <p:nvCxnSpPr>
          <p:cNvPr id="41" name="Connettore 2 40"/>
          <p:cNvCxnSpPr/>
          <p:nvPr/>
        </p:nvCxnSpPr>
        <p:spPr>
          <a:xfrm flipH="1">
            <a:off x="3811262" y="1196752"/>
            <a:ext cx="2704954" cy="1498558"/>
          </a:xfrm>
          <a:prstGeom prst="straightConnector1">
            <a:avLst/>
          </a:prstGeom>
          <a:ln>
            <a:solidFill>
              <a:schemeClr val="tx1"/>
            </a:solidFill>
            <a:tailEnd type="arrow"/>
          </a:ln>
        </p:spPr>
        <p:style>
          <a:lnRef idx="3">
            <a:schemeClr val="accent4"/>
          </a:lnRef>
          <a:fillRef idx="0">
            <a:schemeClr val="accent4"/>
          </a:fillRef>
          <a:effectRef idx="2">
            <a:schemeClr val="accent4"/>
          </a:effectRef>
          <a:fontRef idx="minor">
            <a:schemeClr val="tx1"/>
          </a:fontRef>
        </p:style>
      </p:cxnSp>
      <p:sp>
        <p:nvSpPr>
          <p:cNvPr id="24" name="CasellaDiTesto 23"/>
          <p:cNvSpPr txBox="1"/>
          <p:nvPr/>
        </p:nvSpPr>
        <p:spPr>
          <a:xfrm>
            <a:off x="3811262" y="6429396"/>
            <a:ext cx="3929090" cy="369332"/>
          </a:xfrm>
          <a:prstGeom prst="rect">
            <a:avLst/>
          </a:prstGeom>
          <a:noFill/>
        </p:spPr>
        <p:txBody>
          <a:bodyPr wrap="square" rtlCol="0">
            <a:spAutoFit/>
          </a:bodyPr>
          <a:lstStyle/>
          <a:p>
            <a:r>
              <a:rPr lang="it-IT" dirty="0" smtClean="0"/>
              <a:t>MOTIVAZIONE</a:t>
            </a:r>
            <a:endParaRPr lang="it-IT" dirty="0"/>
          </a:p>
        </p:txBody>
      </p:sp>
    </p:spTree>
    <p:extLst>
      <p:ext uri="{BB962C8B-B14F-4D97-AF65-F5344CB8AC3E}">
        <p14:creationId xmlns:p14="http://schemas.microsoft.com/office/powerpoint/2010/main" val="307607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r>
              <a:rPr lang="it-IT" b="1" dirty="0" smtClean="0">
                <a:solidFill>
                  <a:srgbClr val="FF0000"/>
                </a:solidFill>
              </a:rPr>
              <a:t>Il riscaldamento</a:t>
            </a:r>
            <a:br>
              <a:rPr lang="it-IT" b="1" dirty="0" smtClean="0">
                <a:solidFill>
                  <a:srgbClr val="FF0000"/>
                </a:solidFill>
              </a:rPr>
            </a:br>
            <a:r>
              <a:rPr lang="it-IT" b="1" dirty="0" smtClean="0">
                <a:solidFill>
                  <a:srgbClr val="FF0000"/>
                </a:solidFill>
              </a:rPr>
              <a:t>Cognitivo-</a:t>
            </a:r>
            <a:r>
              <a:rPr lang="it-IT" b="1" dirty="0" err="1" smtClean="0">
                <a:solidFill>
                  <a:srgbClr val="FF0000"/>
                </a:solidFill>
              </a:rPr>
              <a:t>attentivo</a:t>
            </a:r>
            <a:r>
              <a:rPr lang="it-IT" b="1" dirty="0" smtClean="0">
                <a:solidFill>
                  <a:srgbClr val="FF0000"/>
                </a:solidFill>
              </a:rPr>
              <a:t>.</a:t>
            </a:r>
            <a:br>
              <a:rPr lang="it-IT" b="1" dirty="0" smtClean="0">
                <a:solidFill>
                  <a:srgbClr val="FF0000"/>
                </a:solidFill>
              </a:rPr>
            </a:br>
            <a:r>
              <a:rPr lang="it-IT" b="1" dirty="0" smtClean="0">
                <a:solidFill>
                  <a:srgbClr val="FF0000"/>
                </a:solidFill>
              </a:rPr>
              <a:t>Cos’è a cosa serve?</a:t>
            </a:r>
          </a:p>
        </p:txBody>
      </p:sp>
      <p:sp>
        <p:nvSpPr>
          <p:cNvPr id="6" name="Segnaposto contenuto 5"/>
          <p:cNvSpPr>
            <a:spLocks noGrp="1"/>
          </p:cNvSpPr>
          <p:nvPr>
            <p:ph idx="1"/>
          </p:nvPr>
        </p:nvSpPr>
        <p:spPr/>
        <p:txBody>
          <a:bodyPr/>
          <a:lstStyle/>
          <a:p>
            <a:endParaRPr lang="it-IT" smtClean="0"/>
          </a:p>
          <a:p>
            <a:endParaRPr lang="it-IT" smtClean="0"/>
          </a:p>
          <a:p>
            <a:endParaRPr lang="it-IT" dirty="0" smtClean="0"/>
          </a:p>
        </p:txBody>
      </p:sp>
      <p:sp>
        <p:nvSpPr>
          <p:cNvPr id="7" name="CasellaDiTesto 6"/>
          <p:cNvSpPr txBox="1"/>
          <p:nvPr/>
        </p:nvSpPr>
        <p:spPr>
          <a:xfrm>
            <a:off x="1428728" y="2643182"/>
            <a:ext cx="6215106" cy="3139321"/>
          </a:xfrm>
          <a:prstGeom prst="rect">
            <a:avLst/>
          </a:prstGeom>
          <a:noFill/>
        </p:spPr>
        <p:txBody>
          <a:bodyPr wrap="square" rtlCol="0">
            <a:spAutoFit/>
          </a:bodyPr>
          <a:lstStyle/>
          <a:p>
            <a:pPr marL="342900" indent="-342900">
              <a:buFont typeface="+mj-lt"/>
              <a:buAutoNum type="arabicPeriod"/>
            </a:pPr>
            <a:r>
              <a:rPr lang="it-IT" dirty="0" smtClean="0"/>
              <a:t>L’attenzione è un’abilità cognitiva multidimensionale </a:t>
            </a:r>
            <a:r>
              <a:rPr lang="it-IT" sz="1000" dirty="0" smtClean="0"/>
              <a:t>(</a:t>
            </a:r>
            <a:r>
              <a:rPr lang="it-IT" sz="1000" dirty="0" err="1" smtClean="0"/>
              <a:t>Posner</a:t>
            </a:r>
            <a:r>
              <a:rPr lang="it-IT" sz="1000" dirty="0" smtClean="0"/>
              <a:t> e </a:t>
            </a:r>
            <a:r>
              <a:rPr lang="it-IT" sz="1000" dirty="0" err="1" smtClean="0"/>
              <a:t>Petersen</a:t>
            </a:r>
            <a:r>
              <a:rPr lang="it-IT" sz="1000" dirty="0" smtClean="0"/>
              <a:t>, 1990; </a:t>
            </a:r>
            <a:r>
              <a:rPr lang="it-IT" sz="1000" dirty="0" err="1" smtClean="0"/>
              <a:t>Mirsky</a:t>
            </a:r>
            <a:r>
              <a:rPr lang="it-IT" sz="1000" dirty="0" smtClean="0"/>
              <a:t> </a:t>
            </a:r>
            <a:r>
              <a:rPr lang="it-IT" sz="1000" dirty="0" err="1" smtClean="0"/>
              <a:t>et</a:t>
            </a:r>
            <a:r>
              <a:rPr lang="it-IT" sz="1000" dirty="0" smtClean="0"/>
              <a:t> al., 1991; Fan </a:t>
            </a:r>
            <a:r>
              <a:rPr lang="it-IT" sz="1000" dirty="0" err="1" smtClean="0"/>
              <a:t>et</a:t>
            </a:r>
            <a:r>
              <a:rPr lang="it-IT" sz="1000" dirty="0" smtClean="0"/>
              <a:t> al., 2002) </a:t>
            </a:r>
            <a:r>
              <a:rPr lang="it-IT" dirty="0" smtClean="0"/>
              <a:t>che comprende differenti sistemi neurali soggiacenti i processi differenti come: allerta, orientamento e controllo esecutivo. </a:t>
            </a:r>
          </a:p>
          <a:p>
            <a:pPr marL="342900" indent="-342900">
              <a:buFont typeface="+mj-lt"/>
              <a:buAutoNum type="arabicPeriod"/>
            </a:pPr>
            <a:endParaRPr lang="it-IT" dirty="0" smtClean="0"/>
          </a:p>
          <a:p>
            <a:pPr marL="342900" indent="-342900">
              <a:buFont typeface="+mj-lt"/>
              <a:buAutoNum type="arabicPeriod"/>
            </a:pPr>
            <a:r>
              <a:rPr lang="it-IT" dirty="0" smtClean="0"/>
              <a:t>Ha strette relazioni con il sistema motorio e motivazionale da cui è influenzato ed influenza.</a:t>
            </a:r>
          </a:p>
          <a:p>
            <a:pPr marL="342900" indent="-342900">
              <a:buFont typeface="+mj-lt"/>
              <a:buAutoNum type="arabicPeriod"/>
            </a:pPr>
            <a:endParaRPr lang="it-IT" dirty="0" smtClean="0"/>
          </a:p>
          <a:p>
            <a:pPr marL="342900" indent="-342900">
              <a:buFont typeface="+mj-lt"/>
              <a:buAutoNum type="arabicPeriod"/>
            </a:pPr>
            <a:r>
              <a:rPr lang="it-IT" dirty="0" smtClean="0"/>
              <a:t>Essendo estremamente complesso non esistono oggi  esercizi differenziati e specifici a seconda dello sport.</a:t>
            </a:r>
          </a:p>
          <a:p>
            <a:pPr marL="228600" indent="-228600"/>
            <a:endParaRPr lang="it-IT"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r>
              <a:rPr lang="it-IT" b="1" dirty="0" smtClean="0">
                <a:solidFill>
                  <a:srgbClr val="FF0000"/>
                </a:solidFill>
              </a:rPr>
              <a:t>Il riscaldamento nel volley: perché parlarne?</a:t>
            </a:r>
          </a:p>
        </p:txBody>
      </p:sp>
      <p:sp>
        <p:nvSpPr>
          <p:cNvPr id="2051" name="Rectangle 3"/>
          <p:cNvSpPr>
            <a:spLocks noGrp="1" noChangeArrowheads="1"/>
          </p:cNvSpPr>
          <p:nvPr>
            <p:ph idx="1"/>
          </p:nvPr>
        </p:nvSpPr>
        <p:spPr/>
        <p:txBody>
          <a:bodyPr>
            <a:normAutofit fontScale="92500" lnSpcReduction="20000"/>
          </a:bodyPr>
          <a:lstStyle/>
          <a:p>
            <a:r>
              <a:rPr lang="it-IT" dirty="0" smtClean="0">
                <a:solidFill>
                  <a:schemeClr val="bg2">
                    <a:lumMod val="10000"/>
                  </a:schemeClr>
                </a:solidFill>
              </a:rPr>
              <a:t>Dibattito tutt’ora in atto;</a:t>
            </a:r>
          </a:p>
          <a:p>
            <a:r>
              <a:rPr lang="it-IT" dirty="0" smtClean="0">
                <a:solidFill>
                  <a:schemeClr val="bg2">
                    <a:lumMod val="10000"/>
                  </a:schemeClr>
                </a:solidFill>
              </a:rPr>
              <a:t>Letteratura precedente il 2000 mista. Con risultati contrastanti;</a:t>
            </a:r>
          </a:p>
          <a:p>
            <a:r>
              <a:rPr lang="it-IT" dirty="0" smtClean="0">
                <a:solidFill>
                  <a:schemeClr val="bg2">
                    <a:lumMod val="10000"/>
                  </a:schemeClr>
                </a:solidFill>
              </a:rPr>
              <a:t>Esempi (</a:t>
            </a:r>
            <a:r>
              <a:rPr lang="it-IT" dirty="0" err="1" smtClean="0">
                <a:solidFill>
                  <a:schemeClr val="bg2">
                    <a:lumMod val="10000"/>
                  </a:schemeClr>
                </a:solidFill>
              </a:rPr>
              <a:t>Korpovich</a:t>
            </a:r>
            <a:r>
              <a:rPr lang="it-IT" dirty="0" smtClean="0">
                <a:solidFill>
                  <a:schemeClr val="bg2">
                    <a:lumMod val="10000"/>
                  </a:schemeClr>
                </a:solidFill>
              </a:rPr>
              <a:t> and </a:t>
            </a:r>
            <a:r>
              <a:rPr lang="it-IT" dirty="0" err="1" smtClean="0">
                <a:solidFill>
                  <a:schemeClr val="bg2">
                    <a:lumMod val="10000"/>
                  </a:schemeClr>
                </a:solidFill>
              </a:rPr>
              <a:t>Molaresky</a:t>
            </a:r>
            <a:r>
              <a:rPr lang="it-IT" dirty="0" smtClean="0">
                <a:solidFill>
                  <a:schemeClr val="bg2">
                    <a:lumMod val="10000"/>
                  </a:schemeClr>
                </a:solidFill>
              </a:rPr>
              <a:t> =no ; </a:t>
            </a:r>
            <a:r>
              <a:rPr lang="it-IT" dirty="0" err="1" smtClean="0">
                <a:solidFill>
                  <a:schemeClr val="bg2">
                    <a:lumMod val="10000"/>
                  </a:schemeClr>
                </a:solidFill>
              </a:rPr>
              <a:t>Astrand</a:t>
            </a:r>
            <a:r>
              <a:rPr lang="it-IT" dirty="0" smtClean="0">
                <a:solidFill>
                  <a:schemeClr val="bg2">
                    <a:lumMod val="10000"/>
                  </a:schemeClr>
                </a:solidFill>
              </a:rPr>
              <a:t> and </a:t>
            </a:r>
            <a:r>
              <a:rPr lang="it-IT" dirty="0" err="1" smtClean="0">
                <a:solidFill>
                  <a:schemeClr val="bg2">
                    <a:lumMod val="10000"/>
                  </a:schemeClr>
                </a:solidFill>
              </a:rPr>
              <a:t>Rodahl</a:t>
            </a:r>
            <a:r>
              <a:rPr lang="it-IT" dirty="0" smtClean="0">
                <a:solidFill>
                  <a:schemeClr val="bg2">
                    <a:lumMod val="10000"/>
                  </a:schemeClr>
                </a:solidFill>
              </a:rPr>
              <a:t>= si)</a:t>
            </a:r>
          </a:p>
          <a:p>
            <a:r>
              <a:rPr lang="it-IT" dirty="0" smtClean="0">
                <a:solidFill>
                  <a:schemeClr val="bg2">
                    <a:lumMod val="10000"/>
                  </a:schemeClr>
                </a:solidFill>
              </a:rPr>
              <a:t>Letteratura attuale % elevata proviene dal calcio;</a:t>
            </a:r>
          </a:p>
          <a:p>
            <a:r>
              <a:rPr lang="it-IT" dirty="0" smtClean="0">
                <a:solidFill>
                  <a:schemeClr val="bg2">
                    <a:lumMod val="10000"/>
                  </a:schemeClr>
                </a:solidFill>
              </a:rPr>
              <a:t>Valutare quali sono i punti fermi nel panorama scientifico odierno;</a:t>
            </a:r>
          </a:p>
          <a:p>
            <a:r>
              <a:rPr lang="it-IT" dirty="0" smtClean="0">
                <a:solidFill>
                  <a:schemeClr val="bg2">
                    <a:lumMod val="10000"/>
                  </a:schemeClr>
                </a:solidFill>
              </a:rPr>
              <a:t>Creazione di un protocollo TIPO su cui lavorare.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8686800" y="6391275"/>
            <a:ext cx="303213" cy="314325"/>
          </a:xfrm>
          <a:prstGeom prst="rect">
            <a:avLst/>
          </a:prstGeom>
          <a:noFill/>
          <a:ln w="9525">
            <a:noFill/>
            <a:miter lim="800000"/>
            <a:headEnd/>
            <a:tailEnd/>
          </a:ln>
        </p:spPr>
        <p:txBody>
          <a:bodyPr wrap="none">
            <a:spAutoFit/>
          </a:bodyPr>
          <a:lstStyle/>
          <a:p>
            <a:pPr algn="r"/>
            <a:fld id="{D7DF8E91-C7EE-4AAC-9C83-84E655ACCC01}" type="slidenum">
              <a:rPr lang="it-IT" sz="1400">
                <a:solidFill>
                  <a:schemeClr val="bg1"/>
                </a:solidFill>
                <a:latin typeface="Geneva" charset="0"/>
              </a:rPr>
              <a:pPr algn="r"/>
              <a:t>20</a:t>
            </a:fld>
            <a:endParaRPr lang="it-IT" sz="1400">
              <a:solidFill>
                <a:schemeClr val="bg1"/>
              </a:solidFill>
              <a:latin typeface="Geneva" charset="0"/>
            </a:endParaRPr>
          </a:p>
        </p:txBody>
      </p:sp>
      <p:sp>
        <p:nvSpPr>
          <p:cNvPr id="15363" name="Text Box 5"/>
          <p:cNvSpPr txBox="1">
            <a:spLocks noChangeArrowheads="1"/>
          </p:cNvSpPr>
          <p:nvPr/>
        </p:nvSpPr>
        <p:spPr bwMode="auto">
          <a:xfrm>
            <a:off x="320675" y="6400800"/>
            <a:ext cx="2320925" cy="307975"/>
          </a:xfrm>
          <a:prstGeom prst="rect">
            <a:avLst/>
          </a:prstGeom>
          <a:noFill/>
          <a:ln w="9525">
            <a:noFill/>
            <a:miter lim="800000"/>
            <a:headEnd/>
            <a:tailEnd/>
          </a:ln>
        </p:spPr>
        <p:txBody>
          <a:bodyPr wrap="none">
            <a:spAutoFit/>
          </a:bodyPr>
          <a:lstStyle/>
          <a:p>
            <a:r>
              <a:rPr lang="it-IT" sz="1400">
                <a:solidFill>
                  <a:schemeClr val="bg1"/>
                </a:solidFill>
                <a:latin typeface="Geneva" charset="0"/>
              </a:rPr>
              <a:t>Il riscaldamento nel volley.</a:t>
            </a:r>
          </a:p>
        </p:txBody>
      </p:sp>
      <p:sp>
        <p:nvSpPr>
          <p:cNvPr id="15364" name="Titolo 1"/>
          <p:cNvSpPr>
            <a:spLocks noGrp="1"/>
          </p:cNvSpPr>
          <p:nvPr>
            <p:ph type="title"/>
          </p:nvPr>
        </p:nvSpPr>
        <p:spPr/>
        <p:txBody>
          <a:bodyPr/>
          <a:lstStyle/>
          <a:p>
            <a:r>
              <a:rPr lang="it-IT" b="1" dirty="0" smtClean="0">
                <a:solidFill>
                  <a:srgbClr val="00B050"/>
                </a:solidFill>
                <a:ea typeface="ＭＳ Ｐゴシック" pitchFamily="34" charset="-128"/>
              </a:rPr>
              <a:t>Riscaldare: l’attenzione  1</a:t>
            </a:r>
          </a:p>
        </p:txBody>
      </p:sp>
      <p:sp>
        <p:nvSpPr>
          <p:cNvPr id="2" name="Segnaposto contenuto 1"/>
          <p:cNvSpPr>
            <a:spLocks noGrp="1"/>
          </p:cNvSpPr>
          <p:nvPr>
            <p:ph idx="1"/>
          </p:nvPr>
        </p:nvSpPr>
        <p:spPr>
          <a:xfrm>
            <a:off x="500034" y="1571612"/>
            <a:ext cx="8229600" cy="533400"/>
          </a:xfrm>
        </p:spPr>
        <p:txBody>
          <a:bodyPr/>
          <a:lstStyle/>
          <a:p>
            <a:pPr>
              <a:defRPr/>
            </a:pPr>
            <a:r>
              <a:rPr lang="it-IT" sz="1400" kern="1200" dirty="0" smtClean="0"/>
              <a:t>PORTARLA  A LIVELLO SOGLIA CORRETTA.</a:t>
            </a:r>
            <a:endParaRPr lang="it-IT" sz="1400" kern="1200" dirty="0"/>
          </a:p>
        </p:txBody>
      </p:sp>
      <p:sp>
        <p:nvSpPr>
          <p:cNvPr id="15366" name="CasellaDiTesto 2"/>
          <p:cNvSpPr txBox="1">
            <a:spLocks noChangeArrowheads="1"/>
          </p:cNvSpPr>
          <p:nvPr/>
        </p:nvSpPr>
        <p:spPr bwMode="auto">
          <a:xfrm>
            <a:off x="-107950" y="5157788"/>
            <a:ext cx="9251950" cy="1662112"/>
          </a:xfrm>
          <a:prstGeom prst="rect">
            <a:avLst/>
          </a:prstGeom>
          <a:noFill/>
          <a:ln w="9525">
            <a:noFill/>
            <a:miter lim="800000"/>
            <a:headEnd/>
            <a:tailEnd/>
          </a:ln>
        </p:spPr>
        <p:txBody>
          <a:bodyPr>
            <a:spAutoFit/>
          </a:bodyPr>
          <a:lstStyle/>
          <a:p>
            <a:pPr algn="ctr"/>
            <a:r>
              <a:rPr lang="it-IT" sz="1200"/>
              <a:t> </a:t>
            </a:r>
            <a:r>
              <a:rPr lang="it-IT" sz="1200">
                <a:cs typeface="Arial" charset="0"/>
              </a:rPr>
              <a:t>Bibliografia</a:t>
            </a:r>
          </a:p>
          <a:p>
            <a:pPr algn="ctr"/>
            <a:r>
              <a:rPr lang="it-IT" sz="1200">
                <a:cs typeface="Arial" charset="0"/>
              </a:rPr>
              <a:t>Kahneman, D. (1973). Attention and Effort. Englewood Cliffs, NJ: Prentice-Hall.</a:t>
            </a:r>
          </a:p>
          <a:p>
            <a:pPr algn="ctr"/>
            <a:r>
              <a:rPr lang="it-IT" sz="1200">
                <a:cs typeface="Arial" charset="0"/>
              </a:rPr>
              <a:t> Broadbent, D. (1958), Perception and Communication. London: Pergamon Press.</a:t>
            </a:r>
          </a:p>
          <a:p>
            <a:pPr algn="ctr"/>
            <a:r>
              <a:rPr lang="it-IT" sz="1200">
                <a:cs typeface="Arial" charset="0"/>
              </a:rPr>
              <a:t> Deutsch J A &amp; Deutsch D. Attention: some theoretical considerations. Psychol Rev. 70:80-90, 1963. [Stanford University, Stanford, </a:t>
            </a:r>
            <a:r>
              <a:rPr lang="it-IT" sz="1200">
                <a:cs typeface="Arial" charset="0"/>
                <a:hlinkClick r:id="rId4"/>
              </a:rPr>
              <a:t>^</a:t>
            </a:r>
            <a:r>
              <a:rPr lang="it-IT" sz="1200">
                <a:cs typeface="Arial" charset="0"/>
              </a:rPr>
              <a:t> Gibson, E., &amp; Rader, N. Attention: The perceiver as performer. In G. Hale &amp; M. Lewis, Atten- tion and cognitive development. New York: Plenum (1979)</a:t>
            </a:r>
          </a:p>
          <a:p>
            <a:pPr algn="ctr"/>
            <a:r>
              <a:rPr lang="it-IT" sz="1200">
                <a:cs typeface="Arial" charset="0"/>
              </a:rPr>
              <a:t> Posner M.I., Orienting of attention, Quat. J. Exper. Psych., 1980, 32:2-25</a:t>
            </a:r>
          </a:p>
          <a:p>
            <a:endParaRPr lang="it-IT"/>
          </a:p>
        </p:txBody>
      </p:sp>
      <p:pic>
        <p:nvPicPr>
          <p:cNvPr id="15367" name="Picture 7"/>
          <p:cNvPicPr>
            <a:picLocks noChangeAspect="1" noChangeArrowheads="1"/>
          </p:cNvPicPr>
          <p:nvPr/>
        </p:nvPicPr>
        <p:blipFill>
          <a:blip r:embed="rId5"/>
          <a:srcRect/>
          <a:stretch>
            <a:fillRect/>
          </a:stretch>
        </p:blipFill>
        <p:spPr bwMode="auto">
          <a:xfrm>
            <a:off x="2500298" y="2357430"/>
            <a:ext cx="3743325" cy="2735262"/>
          </a:xfrm>
          <a:prstGeom prst="rect">
            <a:avLst/>
          </a:prstGeom>
          <a:noFill/>
          <a:ln w="9525">
            <a:noFill/>
            <a:miter lim="800000"/>
            <a:headEnd/>
            <a:tailEnd/>
          </a:ln>
          <a:effectLst/>
        </p:spPr>
      </p:pic>
      <p:sp>
        <p:nvSpPr>
          <p:cNvPr id="3" name="Ovale 2"/>
          <p:cNvSpPr/>
          <p:nvPr/>
        </p:nvSpPr>
        <p:spPr>
          <a:xfrm>
            <a:off x="3929058" y="2214554"/>
            <a:ext cx="1295400" cy="28797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4" name="Ovale 3"/>
          <p:cNvSpPr/>
          <p:nvPr/>
        </p:nvSpPr>
        <p:spPr>
          <a:xfrm>
            <a:off x="5214942" y="3929066"/>
            <a:ext cx="1584325" cy="863600"/>
          </a:xfrm>
          <a:prstGeom prst="ellipse">
            <a:avLst/>
          </a:prstGeom>
          <a:noFill/>
          <a:ln w="762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idx="4294967295"/>
          </p:nvPr>
        </p:nvSpPr>
        <p:spPr>
          <a:xfrm>
            <a:off x="0" y="274638"/>
            <a:ext cx="8229600" cy="1143000"/>
          </a:xfrm>
        </p:spPr>
        <p:txBody>
          <a:bodyPr/>
          <a:lstStyle/>
          <a:p>
            <a:r>
              <a:rPr lang="it-IT" dirty="0" smtClean="0">
                <a:solidFill>
                  <a:srgbClr val="00B050"/>
                </a:solidFill>
                <a:ea typeface="ＭＳ Ｐゴシック" pitchFamily="34" charset="-128"/>
              </a:rPr>
              <a:t>     </a:t>
            </a:r>
            <a:r>
              <a:rPr lang="it-IT" b="1" dirty="0" smtClean="0">
                <a:solidFill>
                  <a:srgbClr val="00B050"/>
                </a:solidFill>
                <a:ea typeface="ＭＳ Ｐゴシック" pitchFamily="34" charset="-128"/>
              </a:rPr>
              <a:t>Riscaldare: l’attenzione</a:t>
            </a:r>
          </a:p>
        </p:txBody>
      </p:sp>
      <p:pic>
        <p:nvPicPr>
          <p:cNvPr id="16387" name="Picture 2" descr="http://rint.rechten.rug.nl/rth/dennen/ucurve.gif">
            <a:hlinkClick r:id="rId2"/>
          </p:cNvPr>
          <p:cNvPicPr>
            <a:picLocks noChangeAspect="1" noChangeArrowheads="1"/>
          </p:cNvPicPr>
          <p:nvPr/>
        </p:nvPicPr>
        <p:blipFill>
          <a:blip r:embed="rId3"/>
          <a:srcRect/>
          <a:stretch>
            <a:fillRect/>
          </a:stretch>
        </p:blipFill>
        <p:spPr bwMode="auto">
          <a:xfrm>
            <a:off x="2195513" y="1628775"/>
            <a:ext cx="4400550" cy="4008438"/>
          </a:xfrm>
          <a:prstGeom prst="rect">
            <a:avLst/>
          </a:prstGeom>
          <a:noFill/>
          <a:ln w="9525">
            <a:noFill/>
            <a:miter lim="800000"/>
            <a:headEnd/>
            <a:tailEnd/>
          </a:ln>
        </p:spPr>
      </p:pic>
      <p:sp>
        <p:nvSpPr>
          <p:cNvPr id="16388" name="CasellaDiTesto 3"/>
          <p:cNvSpPr txBox="1">
            <a:spLocks noChangeArrowheads="1"/>
          </p:cNvSpPr>
          <p:nvPr/>
        </p:nvSpPr>
        <p:spPr bwMode="auto">
          <a:xfrm>
            <a:off x="684213" y="5876925"/>
            <a:ext cx="2447925" cy="369888"/>
          </a:xfrm>
          <a:prstGeom prst="rect">
            <a:avLst/>
          </a:prstGeom>
          <a:noFill/>
          <a:ln w="9525">
            <a:noFill/>
            <a:miter lim="800000"/>
            <a:headEnd/>
            <a:tailEnd/>
          </a:ln>
        </p:spPr>
        <p:txBody>
          <a:bodyPr>
            <a:spAutoFit/>
          </a:bodyPr>
          <a:lstStyle/>
          <a:p>
            <a:r>
              <a:rPr lang="it-IT"/>
              <a:t>Kerr, 1990</a:t>
            </a:r>
          </a:p>
        </p:txBody>
      </p:sp>
      <p:sp>
        <p:nvSpPr>
          <p:cNvPr id="2" name="Ovale 1"/>
          <p:cNvSpPr/>
          <p:nvPr/>
        </p:nvSpPr>
        <p:spPr>
          <a:xfrm>
            <a:off x="3851275" y="2481263"/>
            <a:ext cx="1800225" cy="1152525"/>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b="1" dirty="0" smtClean="0">
                <a:solidFill>
                  <a:srgbClr val="FF0000"/>
                </a:solidFill>
              </a:rPr>
              <a:t>Il sistema visivo: un mezzo per ottenere un miglioramento </a:t>
            </a:r>
            <a:r>
              <a:rPr lang="it-IT" b="1" dirty="0" err="1" smtClean="0">
                <a:solidFill>
                  <a:srgbClr val="FF0000"/>
                </a:solidFill>
              </a:rPr>
              <a:t>attenzionale</a:t>
            </a:r>
            <a:endParaRPr lang="it-IT" b="1" dirty="0">
              <a:solidFill>
                <a:srgbClr val="FF0000"/>
              </a:solidFill>
            </a:endParaRPr>
          </a:p>
        </p:txBody>
      </p:sp>
      <p:sp>
        <p:nvSpPr>
          <p:cNvPr id="6" name="Sottotitolo 5"/>
          <p:cNvSpPr>
            <a:spLocks noGrp="1"/>
          </p:cNvSpPr>
          <p:nvPr>
            <p:ph idx="1"/>
          </p:nvPr>
        </p:nvSpPr>
        <p:spPr/>
        <p:txBody>
          <a:bodyPr/>
          <a:lstStyle/>
          <a:p>
            <a:r>
              <a:rPr lang="it-IT" dirty="0" smtClean="0"/>
              <a:t>     *Juve, ci vuole più occhio…</a:t>
            </a:r>
            <a:br>
              <a:rPr lang="it-IT" dirty="0" smtClean="0"/>
            </a:br>
            <a:r>
              <a:rPr lang="it-IT" dirty="0" smtClean="0"/>
              <a:t>* Il Milan e Valentino Rossi allenano la vista: e se i difensori...</a:t>
            </a:r>
            <a:br>
              <a:rPr lang="it-IT" dirty="0" smtClean="0"/>
            </a:br>
            <a:r>
              <a:rPr lang="it-IT" dirty="0" smtClean="0"/>
              <a:t>*Molti </a:t>
            </a:r>
            <a:r>
              <a:rPr lang="it-IT" dirty="0" err="1" smtClean="0"/>
              <a:t>campioni,da</a:t>
            </a:r>
            <a:r>
              <a:rPr lang="it-IT" dirty="0" smtClean="0"/>
              <a:t> alcuni anni. Si affidano allo sport </a:t>
            </a:r>
            <a:r>
              <a:rPr lang="it-IT" dirty="0" err="1" smtClean="0"/>
              <a:t>vision</a:t>
            </a:r>
            <a:r>
              <a:rPr lang="it-IT" dirty="0" smtClean="0"/>
              <a:t> o </a:t>
            </a:r>
            <a:r>
              <a:rPr lang="it-IT" dirty="0" err="1" smtClean="0"/>
              <a:t>visual</a:t>
            </a:r>
            <a:r>
              <a:rPr lang="it-IT" dirty="0" smtClean="0"/>
              <a:t> Training…</a:t>
            </a:r>
            <a:br>
              <a:rPr lang="it-IT" dirty="0" smtClean="0"/>
            </a:br>
            <a:r>
              <a:rPr lang="it-IT" dirty="0" smtClean="0"/>
              <a:t>*MA E’ ANCHE UN PROBLEMA DI TESTA per Michel Jordan, deve allenare di più la vista…</a:t>
            </a:r>
          </a:p>
          <a:p>
            <a:r>
              <a:rPr lang="it-IT" dirty="0" smtClean="0"/>
              <a:t>     * Valentino Rossi e la visione periferica..</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b="1" dirty="0" smtClean="0">
                <a:solidFill>
                  <a:srgbClr val="FF0000"/>
                </a:solidFill>
              </a:rPr>
              <a:t>Excursus: la visione</a:t>
            </a:r>
          </a:p>
        </p:txBody>
      </p:sp>
      <p:sp>
        <p:nvSpPr>
          <p:cNvPr id="15363" name="Segnaposto contenuto 1"/>
          <p:cNvSpPr>
            <a:spLocks noGrp="1"/>
          </p:cNvSpPr>
          <p:nvPr>
            <p:ph idx="1"/>
          </p:nvPr>
        </p:nvSpPr>
        <p:spPr/>
        <p:txBody>
          <a:bodyPr>
            <a:normAutofit fontScale="62500" lnSpcReduction="20000"/>
          </a:bodyPr>
          <a:lstStyle/>
          <a:p>
            <a:r>
              <a:rPr lang="it-IT" smtClean="0"/>
              <a:t>L'identificazione degli stimoli visivi dipende da un complesso rapporto tra campi visivi, vie ottiche e corteccia visiva. </a:t>
            </a:r>
          </a:p>
          <a:p>
            <a:endParaRPr lang="it-IT" smtClean="0"/>
          </a:p>
          <a:p>
            <a:r>
              <a:rPr lang="it-IT" smtClean="0"/>
              <a:t>Ogni "emicampo visivo"  viene decodificato dall’area visiva dell’emisfero opposto in modo tale che ciò che è a destra nel campo visivo viene analizzato dall’emisfero sinistro e viceversa. </a:t>
            </a:r>
          </a:p>
          <a:p>
            <a:endParaRPr lang="it-IT" smtClean="0"/>
          </a:p>
          <a:p>
            <a:r>
              <a:rPr lang="it-IT" smtClean="0"/>
              <a:t>I due emisferi si scambiano poi le informazioni attraverso le fibre del corpo calloso che uniscono tra di loro le due metà del cervello: così il cervello “fonde” tra di loro i due campi visivi ricostruendo la pienezza dell’immagine.</a:t>
            </a:r>
          </a:p>
          <a:p>
            <a:endParaRPr lang="it-IT" smtClean="0"/>
          </a:p>
          <a:p>
            <a:r>
              <a:rPr lang="it-IT" smtClean="0"/>
              <a:t>Ogni emicampo comprende una parte centrale e una periferica.</a:t>
            </a:r>
            <a:endParaRPr lang="it-IT"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4294967295"/>
          </p:nvPr>
        </p:nvPicPr>
        <p:blipFill>
          <a:blip r:embed="rId2"/>
          <a:srcRect/>
          <a:stretch>
            <a:fillRect/>
          </a:stretch>
        </p:blipFill>
        <p:spPr bwMode="auto">
          <a:xfrm>
            <a:off x="2915816" y="692696"/>
            <a:ext cx="5543550" cy="5378450"/>
          </a:xfrm>
          <a:prstGeom prst="rect">
            <a:avLst/>
          </a:prstGeom>
          <a:noFill/>
          <a:ln w="9525">
            <a:noFill/>
            <a:miter lim="800000"/>
            <a:headEnd/>
            <a:tailEnd/>
          </a:ln>
        </p:spPr>
      </p:pic>
    </p:spTree>
    <p:extLst>
      <p:ext uri="{BB962C8B-B14F-4D97-AF65-F5344CB8AC3E}">
        <p14:creationId xmlns:p14="http://schemas.microsoft.com/office/powerpoint/2010/main" val="3964370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b="1" dirty="0" smtClean="0">
                <a:solidFill>
                  <a:srgbClr val="FF0000"/>
                </a:solidFill>
              </a:rPr>
              <a:t>Visione di gioco</a:t>
            </a:r>
            <a:r>
              <a:rPr lang="it-IT" dirty="0" smtClean="0"/>
              <a:t/>
            </a:r>
            <a:br>
              <a:rPr lang="it-IT" dirty="0" smtClean="0"/>
            </a:br>
            <a:endParaRPr lang="it-IT" dirty="0"/>
          </a:p>
        </p:txBody>
      </p:sp>
      <p:sp>
        <p:nvSpPr>
          <p:cNvPr id="6" name="Segnaposto contenuto 5"/>
          <p:cNvSpPr>
            <a:spLocks noGrp="1"/>
          </p:cNvSpPr>
          <p:nvPr>
            <p:ph sz="half" idx="2"/>
          </p:nvPr>
        </p:nvSpPr>
        <p:spPr/>
        <p:txBody>
          <a:bodyPr/>
          <a:lstStyle/>
          <a:p>
            <a:r>
              <a:rPr lang="it-IT" dirty="0"/>
              <a:t>Focalizzare da vita alla </a:t>
            </a:r>
            <a:r>
              <a:rPr lang="it-IT" b="1" dirty="0">
                <a:solidFill>
                  <a:srgbClr val="FF0000"/>
                </a:solidFill>
              </a:rPr>
              <a:t>visione CENTRALE,</a:t>
            </a:r>
          </a:p>
          <a:p>
            <a:r>
              <a:rPr lang="it-IT" dirty="0"/>
              <a:t>Atta a </a:t>
            </a:r>
            <a:r>
              <a:rPr lang="it-IT" b="1" dirty="0">
                <a:solidFill>
                  <a:srgbClr val="FF0000"/>
                </a:solidFill>
              </a:rPr>
              <a:t>visualizzare un oggetto alla volta.</a:t>
            </a:r>
          </a:p>
          <a:p>
            <a:r>
              <a:rPr lang="it-IT" dirty="0"/>
              <a:t>Utile per avere una visione dei particolari.</a:t>
            </a:r>
          </a:p>
          <a:p>
            <a:endParaRPr lang="it-IT" dirty="0"/>
          </a:p>
        </p:txBody>
      </p:sp>
      <p:sp>
        <p:nvSpPr>
          <p:cNvPr id="11" name="Segnaposto contenuto 10"/>
          <p:cNvSpPr>
            <a:spLocks noGrp="1"/>
          </p:cNvSpPr>
          <p:nvPr>
            <p:ph sz="quarter" idx="4"/>
          </p:nvPr>
        </p:nvSpPr>
        <p:spPr/>
        <p:txBody>
          <a:bodyPr/>
          <a:lstStyle/>
          <a:p>
            <a:r>
              <a:rPr lang="it-IT" b="1" dirty="0"/>
              <a:t>NON Focalizzare </a:t>
            </a:r>
            <a:r>
              <a:rPr lang="it-IT" dirty="0"/>
              <a:t>da vita alla </a:t>
            </a:r>
            <a:r>
              <a:rPr lang="it-IT" b="1" dirty="0">
                <a:solidFill>
                  <a:srgbClr val="FF0000"/>
                </a:solidFill>
              </a:rPr>
              <a:t>visione  PERIFERICA</a:t>
            </a:r>
            <a:r>
              <a:rPr lang="it-IT" dirty="0"/>
              <a:t>,</a:t>
            </a:r>
          </a:p>
          <a:p>
            <a:r>
              <a:rPr lang="it-IT" dirty="0"/>
              <a:t>Atta a </a:t>
            </a:r>
            <a:r>
              <a:rPr lang="it-IT" b="1" dirty="0">
                <a:solidFill>
                  <a:srgbClr val="FF0000"/>
                </a:solidFill>
              </a:rPr>
              <a:t>visualizzare l’insieme</a:t>
            </a:r>
            <a:r>
              <a:rPr lang="it-IT" dirty="0"/>
              <a:t>,</a:t>
            </a:r>
          </a:p>
          <a:p>
            <a:r>
              <a:rPr lang="it-IT" dirty="0"/>
              <a:t>Utile per avere una visione generalizzata.</a:t>
            </a: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b="1" dirty="0" smtClean="0">
                <a:solidFill>
                  <a:srgbClr val="FF0000"/>
                </a:solidFill>
              </a:rPr>
              <a:t>Riscaldamento con uso della visione:</a:t>
            </a:r>
            <a:r>
              <a:rPr lang="it-IT" b="1" dirty="0" smtClean="0"/>
              <a:t/>
            </a:r>
            <a:br>
              <a:rPr lang="it-IT" b="1" dirty="0" smtClean="0"/>
            </a:br>
            <a:endParaRPr lang="it-IT" dirty="0"/>
          </a:p>
        </p:txBody>
      </p:sp>
      <p:sp>
        <p:nvSpPr>
          <p:cNvPr id="2" name="Segnaposto testo 1"/>
          <p:cNvSpPr>
            <a:spLocks noGrp="1"/>
          </p:cNvSpPr>
          <p:nvPr>
            <p:ph type="body" idx="1"/>
          </p:nvPr>
        </p:nvSpPr>
        <p:spPr/>
        <p:txBody>
          <a:bodyPr/>
          <a:lstStyle/>
          <a:p>
            <a:r>
              <a:rPr lang="it-IT" sz="4000" b="1" dirty="0" smtClean="0"/>
              <a:t>NO</a:t>
            </a:r>
            <a:endParaRPr lang="it-IT" sz="4000" b="1" dirty="0"/>
          </a:p>
        </p:txBody>
      </p:sp>
      <p:sp>
        <p:nvSpPr>
          <p:cNvPr id="3" name="Segnaposto contenuto 2"/>
          <p:cNvSpPr>
            <a:spLocks noGrp="1"/>
          </p:cNvSpPr>
          <p:nvPr>
            <p:ph sz="half" idx="2"/>
          </p:nvPr>
        </p:nvSpPr>
        <p:spPr/>
        <p:txBody>
          <a:bodyPr>
            <a:normAutofit/>
          </a:bodyPr>
          <a:lstStyle/>
          <a:p>
            <a:pPr>
              <a:defRPr/>
            </a:pPr>
            <a:r>
              <a:rPr lang="it-IT" b="1" dirty="0"/>
              <a:t>La vis. CENTRALE  è </a:t>
            </a:r>
            <a:r>
              <a:rPr lang="it-IT" dirty="0"/>
              <a:t>direttamente influenzata dal punto di fissazione,</a:t>
            </a:r>
          </a:p>
          <a:p>
            <a:pPr>
              <a:defRPr/>
            </a:pPr>
            <a:r>
              <a:rPr lang="it-IT" dirty="0"/>
              <a:t>Si sposta da un punto d’interesse a un altro,</a:t>
            </a:r>
          </a:p>
          <a:p>
            <a:pPr>
              <a:defRPr/>
            </a:pPr>
            <a:r>
              <a:rPr lang="it-IT" dirty="0"/>
              <a:t>Non è di supporto all’informazione pertinente. </a:t>
            </a:r>
          </a:p>
          <a:p>
            <a:endParaRPr lang="it-IT" dirty="0"/>
          </a:p>
        </p:txBody>
      </p:sp>
      <p:sp>
        <p:nvSpPr>
          <p:cNvPr id="4" name="Segnaposto testo 3"/>
          <p:cNvSpPr>
            <a:spLocks noGrp="1"/>
          </p:cNvSpPr>
          <p:nvPr>
            <p:ph type="body" sz="quarter" idx="3"/>
          </p:nvPr>
        </p:nvSpPr>
        <p:spPr>
          <a:xfrm>
            <a:off x="5161708" y="2618573"/>
            <a:ext cx="3467806" cy="576262"/>
          </a:xfrm>
        </p:spPr>
        <p:txBody>
          <a:bodyPr/>
          <a:lstStyle/>
          <a:p>
            <a:r>
              <a:rPr lang="it-IT" sz="4000" b="1" dirty="0" smtClean="0">
                <a:solidFill>
                  <a:srgbClr val="FF0000"/>
                </a:solidFill>
              </a:rPr>
              <a:t>SI</a:t>
            </a:r>
            <a:endParaRPr lang="it-IT" sz="4000" b="1" dirty="0">
              <a:solidFill>
                <a:srgbClr val="FF0000"/>
              </a:solidFill>
            </a:endParaRPr>
          </a:p>
        </p:txBody>
      </p:sp>
      <p:sp>
        <p:nvSpPr>
          <p:cNvPr id="6" name="Segnaposto contenuto 5"/>
          <p:cNvSpPr>
            <a:spLocks noGrp="1"/>
          </p:cNvSpPr>
          <p:nvPr>
            <p:ph sz="quarter" idx="4"/>
          </p:nvPr>
        </p:nvSpPr>
        <p:spPr/>
        <p:txBody>
          <a:bodyPr/>
          <a:lstStyle/>
          <a:p>
            <a:pPr>
              <a:defRPr/>
            </a:pPr>
            <a:r>
              <a:rPr lang="it-IT" b="1" dirty="0"/>
              <a:t>La vis. PERIFERICA non è </a:t>
            </a:r>
            <a:r>
              <a:rPr lang="it-IT" dirty="0"/>
              <a:t>influenzata dal punto di fissazione,</a:t>
            </a:r>
          </a:p>
          <a:p>
            <a:pPr>
              <a:defRPr/>
            </a:pPr>
            <a:r>
              <a:rPr lang="it-IT" dirty="0"/>
              <a:t>Non necessita di spostamenti,</a:t>
            </a:r>
          </a:p>
          <a:p>
            <a:pPr>
              <a:defRPr/>
            </a:pPr>
            <a:r>
              <a:rPr lang="it-IT" dirty="0"/>
              <a:t>E’ la base del processo di presa d’informazione.</a:t>
            </a:r>
          </a:p>
          <a:p>
            <a:endParaRPr lang="it-IT" dirty="0"/>
          </a:p>
          <a:p>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6"/>
          <p:cNvSpPr>
            <a:spLocks noGrp="1"/>
          </p:cNvSpPr>
          <p:nvPr>
            <p:ph type="title"/>
          </p:nvPr>
        </p:nvSpPr>
        <p:spPr/>
        <p:txBody>
          <a:bodyPr/>
          <a:lstStyle/>
          <a:p>
            <a:r>
              <a:rPr lang="it-IT" b="1" dirty="0" smtClean="0">
                <a:solidFill>
                  <a:srgbClr val="FF0000"/>
                </a:solidFill>
                <a:ea typeface="ＭＳ Ｐゴシック" pitchFamily="34" charset="-128"/>
              </a:rPr>
              <a:t>Excursus: Lo Stretching</a:t>
            </a:r>
          </a:p>
        </p:txBody>
      </p:sp>
      <p:sp>
        <p:nvSpPr>
          <p:cNvPr id="12" name="CasellaDiTesto 11"/>
          <p:cNvSpPr txBox="1"/>
          <p:nvPr/>
        </p:nvSpPr>
        <p:spPr>
          <a:xfrm>
            <a:off x="1071538" y="2285992"/>
            <a:ext cx="7643866" cy="3416320"/>
          </a:xfrm>
          <a:prstGeom prst="rect">
            <a:avLst/>
          </a:prstGeom>
          <a:noFill/>
        </p:spPr>
        <p:txBody>
          <a:bodyPr wrap="square" rtlCol="0">
            <a:spAutoFit/>
          </a:bodyPr>
          <a:lstStyle/>
          <a:p>
            <a:r>
              <a:rPr lang="it-IT" sz="1400" dirty="0" smtClean="0"/>
              <a:t>Una delle </a:t>
            </a:r>
            <a:r>
              <a:rPr lang="it-IT" sz="1400" i="1" dirty="0" err="1" smtClean="0"/>
              <a:t>review</a:t>
            </a:r>
            <a:r>
              <a:rPr lang="it-IT" sz="1400" dirty="0" smtClean="0"/>
              <a:t> scientifiche più esaurienti e complete riguardo all'impatto dello </a:t>
            </a:r>
            <a:r>
              <a:rPr lang="it-IT" sz="1400" i="1" dirty="0" smtClean="0"/>
              <a:t>stretching</a:t>
            </a:r>
            <a:r>
              <a:rPr lang="it-IT" sz="1400" dirty="0" smtClean="0"/>
              <a:t> </a:t>
            </a:r>
            <a:r>
              <a:rPr lang="it-IT" sz="1400" dirty="0" err="1" smtClean="0"/>
              <a:t>pre-esercizio</a:t>
            </a:r>
            <a:r>
              <a:rPr lang="it-IT" sz="1400" dirty="0" smtClean="0"/>
              <a:t> e il rischio infortuni è stato completato da </a:t>
            </a:r>
            <a:r>
              <a:rPr lang="it-IT" sz="1400" dirty="0" err="1" smtClean="0"/>
              <a:t>Thacker</a:t>
            </a:r>
            <a:r>
              <a:rPr lang="it-IT" sz="1400" dirty="0" smtClean="0"/>
              <a:t> </a:t>
            </a:r>
            <a:r>
              <a:rPr lang="it-IT" sz="1400" dirty="0" err="1" smtClean="0"/>
              <a:t>et</a:t>
            </a:r>
            <a:r>
              <a:rPr lang="it-IT" sz="1400" dirty="0" smtClean="0"/>
              <a:t> al. (2004). </a:t>
            </a:r>
          </a:p>
          <a:p>
            <a:endParaRPr lang="it-IT" sz="1400" dirty="0" smtClean="0"/>
          </a:p>
          <a:p>
            <a:r>
              <a:rPr lang="it-IT" sz="1400" dirty="0" smtClean="0"/>
              <a:t>Gli autori concludono che lo </a:t>
            </a:r>
            <a:r>
              <a:rPr lang="it-IT" sz="1400" i="1" dirty="0" smtClean="0"/>
              <a:t>stretching</a:t>
            </a:r>
            <a:r>
              <a:rPr lang="it-IT" sz="1400" dirty="0" smtClean="0"/>
              <a:t> </a:t>
            </a:r>
            <a:r>
              <a:rPr lang="it-IT" sz="1400" dirty="0" err="1" smtClean="0"/>
              <a:t>pre-esercizio</a:t>
            </a:r>
            <a:r>
              <a:rPr lang="it-IT" sz="1400" dirty="0" smtClean="0"/>
              <a:t> non previene lesioni tra gli atleti, né agonisti, né amatoriali.</a:t>
            </a:r>
          </a:p>
          <a:p>
            <a:r>
              <a:rPr lang="it-IT" sz="1400" dirty="0" err="1" smtClean="0"/>
              <a:t>Thacker</a:t>
            </a:r>
            <a:r>
              <a:rPr lang="it-IT" sz="1400" dirty="0" smtClean="0"/>
              <a:t> e colleghi spiegano come la pratica dello </a:t>
            </a:r>
            <a:r>
              <a:rPr lang="it-IT" sz="1400" i="1" dirty="0" smtClean="0"/>
              <a:t>stretching</a:t>
            </a:r>
            <a:r>
              <a:rPr lang="it-IT" sz="1400" dirty="0" smtClean="0"/>
              <a:t> </a:t>
            </a:r>
            <a:r>
              <a:rPr lang="it-IT" sz="1400" dirty="0" err="1" smtClean="0"/>
              <a:t>pre-esercizio</a:t>
            </a:r>
            <a:r>
              <a:rPr lang="it-IT" sz="1400" dirty="0" smtClean="0"/>
              <a:t> non possa prevenire lesioni, proponendo che ci sia un'alterazione del tessuto connettivo (capacità del tessuto di estendersi in modo appropriato in risposta alla pressione applicata). In alcuni casi, questa alterazione può portare ad una maggiore instabilità articolare. </a:t>
            </a:r>
            <a:endParaRPr lang="it-IT" dirty="0" smtClean="0"/>
          </a:p>
          <a:p>
            <a:endParaRPr lang="en-US" dirty="0" smtClean="0"/>
          </a:p>
          <a:p>
            <a:r>
              <a:rPr lang="en-US" dirty="0" smtClean="0"/>
              <a:t>Thacker et al. </a:t>
            </a:r>
            <a:r>
              <a:rPr lang="en-US" i="1" dirty="0" smtClean="0">
                <a:solidFill>
                  <a:srgbClr val="FF0000"/>
                </a:solidFill>
                <a:hlinkClick r:id="rId2"/>
              </a:rPr>
              <a:t>The impact of stretching on sports injury risk: a systematic review of the literature</a:t>
            </a:r>
            <a:r>
              <a:rPr lang="en-US" dirty="0" smtClean="0">
                <a:solidFill>
                  <a:srgbClr val="FF0000"/>
                </a:solidFill>
              </a:rPr>
              <a:t>. </a:t>
            </a:r>
            <a:r>
              <a:rPr lang="en-US" dirty="0" smtClean="0"/>
              <a:t>Med </a:t>
            </a:r>
            <a:r>
              <a:rPr lang="en-US" dirty="0" err="1" smtClean="0"/>
              <a:t>Sci</a:t>
            </a:r>
            <a:r>
              <a:rPr lang="en-US" dirty="0" smtClean="0"/>
              <a:t> Sports </a:t>
            </a:r>
            <a:r>
              <a:rPr lang="en-US" dirty="0" err="1" smtClean="0"/>
              <a:t>Exerc</a:t>
            </a:r>
            <a:r>
              <a:rPr lang="en-US" dirty="0" smtClean="0"/>
              <a:t>. 2004 Mar;36(3):371-8.</a:t>
            </a:r>
          </a:p>
          <a:p>
            <a:endParaRPr lang="en-US" dirty="0" smtClean="0"/>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b="1" dirty="0" smtClean="0">
                <a:solidFill>
                  <a:srgbClr val="FF0000"/>
                </a:solidFill>
              </a:rPr>
              <a:t>Stretching dopo gara</a:t>
            </a:r>
          </a:p>
        </p:txBody>
      </p:sp>
      <p:sp>
        <p:nvSpPr>
          <p:cNvPr id="20483" name="Segnaposto contenuto 2"/>
          <p:cNvSpPr>
            <a:spLocks noGrp="1"/>
          </p:cNvSpPr>
          <p:nvPr>
            <p:ph idx="1"/>
          </p:nvPr>
        </p:nvSpPr>
        <p:spPr>
          <a:xfrm>
            <a:off x="982133" y="3140968"/>
            <a:ext cx="7704667" cy="3312368"/>
          </a:xfrm>
        </p:spPr>
        <p:txBody>
          <a:bodyPr>
            <a:normAutofit fontScale="32500" lnSpcReduction="20000"/>
          </a:bodyPr>
          <a:lstStyle/>
          <a:p>
            <a:endParaRPr lang="it-IT" dirty="0" smtClean="0"/>
          </a:p>
          <a:p>
            <a:endParaRPr lang="it-IT" dirty="0" smtClean="0"/>
          </a:p>
          <a:p>
            <a:endParaRPr lang="it-IT" dirty="0" smtClean="0"/>
          </a:p>
          <a:p>
            <a:endParaRPr lang="it-IT" dirty="0" smtClean="0"/>
          </a:p>
          <a:p>
            <a:endParaRPr lang="it-IT" dirty="0" smtClean="0"/>
          </a:p>
          <a:p>
            <a:r>
              <a:rPr lang="it-IT" sz="4500" dirty="0" smtClean="0"/>
              <a:t>La principale funzione dei tendini è di trasmettere la forza esercitata dai muscoli alle strutture a cui sono connessi. Il tendine, grazie alle fibre di collagene, possiede una grande forza meccanica, ma scarsa elasticità, è perciò destinato a far fronte principalmente a carichi di tensione ed è meno capace di sopportare le forze elastiche e di compressione. </a:t>
            </a:r>
          </a:p>
          <a:p>
            <a:r>
              <a:rPr lang="it-IT" sz="4500" dirty="0" smtClean="0"/>
              <a:t>Il tendine è in grado di sopportare carichi elevatissimi, anche superiori ai 500 kg/cm2 della sua sezione, ma l’allungamento massimo è solo il 4-5% della sua lunghezza. Infatti, oltre a questa soglia si possono formare delle lacerazioni e uno stiramento dell’8-10% può determinarne la rottura</a:t>
            </a:r>
            <a:r>
              <a:rPr lang="it-IT" dirty="0" smtClean="0"/>
              <a:t>. </a:t>
            </a:r>
          </a:p>
          <a:p>
            <a:endParaRPr lang="it-IT" dirty="0" smtClean="0"/>
          </a:p>
        </p:txBody>
      </p:sp>
      <p:pic>
        <p:nvPicPr>
          <p:cNvPr id="20484" name="Picture 2"/>
          <p:cNvPicPr>
            <a:picLocks noChangeAspect="1" noChangeArrowheads="1"/>
          </p:cNvPicPr>
          <p:nvPr/>
        </p:nvPicPr>
        <p:blipFill>
          <a:blip r:embed="rId2"/>
          <a:srcRect/>
          <a:stretch>
            <a:fillRect/>
          </a:stretch>
        </p:blipFill>
        <p:spPr bwMode="auto">
          <a:xfrm>
            <a:off x="2177352" y="2246604"/>
            <a:ext cx="2370857" cy="1818960"/>
          </a:xfrm>
          <a:prstGeom prst="rect">
            <a:avLst/>
          </a:prstGeom>
          <a:noFill/>
          <a:ln w="9525">
            <a:noFill/>
            <a:miter lim="800000"/>
            <a:headEnd/>
            <a:tailEnd/>
          </a:ln>
          <a:effectLst/>
        </p:spPr>
      </p:pic>
      <p:pic>
        <p:nvPicPr>
          <p:cNvPr id="20485" name="Picture 3"/>
          <p:cNvPicPr>
            <a:picLocks noChangeAspect="1" noChangeArrowheads="1"/>
          </p:cNvPicPr>
          <p:nvPr/>
        </p:nvPicPr>
        <p:blipFill>
          <a:blip r:embed="rId3"/>
          <a:srcRect/>
          <a:stretch>
            <a:fillRect/>
          </a:stretch>
        </p:blipFill>
        <p:spPr bwMode="auto">
          <a:xfrm>
            <a:off x="4548209" y="2188064"/>
            <a:ext cx="2472063" cy="187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rvello con il punto interrogativo ed il punto esclamativo"/>
          <p:cNvPicPr>
            <a:picLocks noChangeAspect="1" noChangeArrowheads="1"/>
          </p:cNvPicPr>
          <p:nvPr/>
        </p:nvPicPr>
        <p:blipFill>
          <a:blip r:embed="rId2"/>
          <a:srcRect/>
          <a:stretch>
            <a:fillRect/>
          </a:stretch>
        </p:blipFill>
        <p:spPr bwMode="auto">
          <a:xfrm>
            <a:off x="4572000" y="1916832"/>
            <a:ext cx="3810000" cy="381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normAutofit/>
          </a:bodyPr>
          <a:lstStyle/>
          <a:p>
            <a:r>
              <a:rPr lang="it-IT" b="1" dirty="0" smtClean="0">
                <a:solidFill>
                  <a:srgbClr val="FF0000"/>
                </a:solidFill>
                <a:ea typeface="ＭＳ Ｐゴシック" pitchFamily="34" charset="-128"/>
              </a:rPr>
              <a:t>Il riscaldamento o </a:t>
            </a:r>
            <a:r>
              <a:rPr lang="it-IT" b="1" dirty="0" err="1" smtClean="0">
                <a:solidFill>
                  <a:srgbClr val="FF0000"/>
                </a:solidFill>
                <a:ea typeface="ＭＳ Ｐゴシック" pitchFamily="34" charset="-128"/>
              </a:rPr>
              <a:t>warm-up</a:t>
            </a:r>
            <a:r>
              <a:rPr lang="it-IT" b="1" dirty="0" smtClean="0">
                <a:solidFill>
                  <a:srgbClr val="FF0000"/>
                </a:solidFill>
                <a:ea typeface="ＭＳ Ｐゴシック" pitchFamily="34" charset="-128"/>
              </a:rPr>
              <a:t>.</a:t>
            </a:r>
            <a:r>
              <a:rPr lang="it-IT" b="1" dirty="0" smtClean="0">
                <a:solidFill>
                  <a:srgbClr val="00B050"/>
                </a:solidFill>
                <a:ea typeface="ＭＳ Ｐゴシック" pitchFamily="34" charset="-128"/>
              </a:rPr>
              <a:t/>
            </a:r>
            <a:br>
              <a:rPr lang="it-IT" b="1" dirty="0" smtClean="0">
                <a:solidFill>
                  <a:srgbClr val="00B050"/>
                </a:solidFill>
                <a:ea typeface="ＭＳ Ｐゴシック" pitchFamily="34" charset="-128"/>
              </a:rPr>
            </a:br>
            <a:r>
              <a:rPr lang="it-IT" b="1" dirty="0" smtClean="0">
                <a:solidFill>
                  <a:srgbClr val="00B050"/>
                </a:solidFill>
                <a:ea typeface="ＭＳ Ｐゴシック" pitchFamily="34" charset="-128"/>
              </a:rPr>
              <a:t> </a:t>
            </a:r>
            <a:r>
              <a:rPr lang="it-IT" b="1" u="sng" dirty="0" smtClean="0">
                <a:solidFill>
                  <a:srgbClr val="FF0000"/>
                </a:solidFill>
                <a:ea typeface="ＭＳ Ｐゴシック" pitchFamily="34" charset="-128"/>
              </a:rPr>
              <a:t>Cos’è</a:t>
            </a:r>
            <a:r>
              <a:rPr lang="it-IT" b="1" dirty="0" smtClean="0">
                <a:solidFill>
                  <a:srgbClr val="FF0000"/>
                </a:solidFill>
                <a:ea typeface="ＭＳ Ｐゴシック" pitchFamily="34" charset="-128"/>
              </a:rPr>
              <a:t>?</a:t>
            </a:r>
          </a:p>
        </p:txBody>
      </p:sp>
      <p:sp>
        <p:nvSpPr>
          <p:cNvPr id="6" name="Segnaposto contenuto 5"/>
          <p:cNvSpPr>
            <a:spLocks noGrp="1"/>
          </p:cNvSpPr>
          <p:nvPr>
            <p:ph idx="1"/>
          </p:nvPr>
        </p:nvSpPr>
        <p:spPr/>
        <p:txBody>
          <a:bodyPr>
            <a:normAutofit lnSpcReduction="10000"/>
          </a:bodyPr>
          <a:lstStyle/>
          <a:p>
            <a:pPr>
              <a:buNone/>
            </a:pPr>
            <a:endParaRPr lang="it-IT" sz="2000" dirty="0" smtClean="0"/>
          </a:p>
          <a:p>
            <a:r>
              <a:rPr lang="it-IT" sz="2000" dirty="0" smtClean="0">
                <a:solidFill>
                  <a:schemeClr val="bg2">
                    <a:lumMod val="10000"/>
                  </a:schemeClr>
                </a:solidFill>
              </a:rPr>
              <a:t>Storicamente è stato chiamato “riscaldamento”  per sottolineare la sua </a:t>
            </a:r>
            <a:r>
              <a:rPr lang="it-IT" sz="2000" u="sng" dirty="0" smtClean="0">
                <a:solidFill>
                  <a:schemeClr val="bg2">
                    <a:lumMod val="10000"/>
                  </a:schemeClr>
                </a:solidFill>
              </a:rPr>
              <a:t>definizione fisiologica</a:t>
            </a:r>
            <a:r>
              <a:rPr lang="it-IT" sz="2000" dirty="0" smtClean="0">
                <a:solidFill>
                  <a:schemeClr val="bg2">
                    <a:lumMod val="10000"/>
                  </a:schemeClr>
                </a:solidFill>
              </a:rPr>
              <a:t>: incrementare la temperatura dei muscoli (1/2°C)  con conseguente cambiamento in aumento della circolazione sanguigna in funzione dell’incremento prestazionale. </a:t>
            </a:r>
          </a:p>
          <a:p>
            <a:endParaRPr lang="it-IT" sz="2000" dirty="0" smtClean="0">
              <a:solidFill>
                <a:schemeClr val="bg2">
                  <a:lumMod val="10000"/>
                </a:schemeClr>
              </a:solidFill>
            </a:endParaRPr>
          </a:p>
          <a:p>
            <a:r>
              <a:rPr lang="it-IT" sz="2000" dirty="0" smtClean="0">
                <a:solidFill>
                  <a:schemeClr val="bg2">
                    <a:lumMod val="10000"/>
                  </a:schemeClr>
                </a:solidFill>
              </a:rPr>
              <a:t>E’ una pratica eseguita prima della attività fisica-sportiva atta a predisporre </a:t>
            </a:r>
            <a:r>
              <a:rPr lang="it-IT" sz="2000" b="1" u="sng" dirty="0" smtClean="0">
                <a:solidFill>
                  <a:schemeClr val="bg2">
                    <a:lumMod val="10000"/>
                  </a:schemeClr>
                </a:solidFill>
              </a:rPr>
              <a:t>corpo-mente</a:t>
            </a:r>
            <a:r>
              <a:rPr lang="it-IT" sz="2000" dirty="0" smtClean="0">
                <a:solidFill>
                  <a:schemeClr val="bg2">
                    <a:lumMod val="10000"/>
                  </a:schemeClr>
                </a:solidFill>
              </a:rPr>
              <a:t> alla performance. Tale preparazione serve a migliorare la prestazione fisica in gara e </a:t>
            </a:r>
            <a:r>
              <a:rPr lang="it-IT" sz="2000" u="sng" dirty="0" smtClean="0">
                <a:solidFill>
                  <a:schemeClr val="bg2">
                    <a:lumMod val="10000"/>
                  </a:schemeClr>
                </a:solidFill>
              </a:rPr>
              <a:t>deve ridurre il rischio di infortuni.</a:t>
            </a:r>
          </a:p>
          <a:p>
            <a:endParaRPr lang="it-IT" sz="2000" dirty="0" smtClean="0">
              <a:solidFill>
                <a:schemeClr val="bg2">
                  <a:lumMod val="1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6"/>
          <p:cNvSpPr>
            <a:spLocks noGrp="1"/>
          </p:cNvSpPr>
          <p:nvPr>
            <p:ph type="title"/>
          </p:nvPr>
        </p:nvSpPr>
        <p:spPr/>
        <p:txBody>
          <a:bodyPr/>
          <a:lstStyle/>
          <a:p>
            <a:r>
              <a:rPr lang="it-IT" b="1" dirty="0" smtClean="0">
                <a:solidFill>
                  <a:srgbClr val="FF0000"/>
                </a:solidFill>
              </a:rPr>
              <a:t>Da evitare in riscaldamento.</a:t>
            </a:r>
          </a:p>
        </p:txBody>
      </p:sp>
      <p:sp>
        <p:nvSpPr>
          <p:cNvPr id="5" name="Segnaposto contenuto 4"/>
          <p:cNvSpPr>
            <a:spLocks noGrp="1"/>
          </p:cNvSpPr>
          <p:nvPr>
            <p:ph idx="1"/>
          </p:nvPr>
        </p:nvSpPr>
        <p:spPr/>
        <p:txBody>
          <a:bodyPr>
            <a:normAutofit fontScale="62500" lnSpcReduction="20000"/>
          </a:bodyPr>
          <a:lstStyle/>
          <a:p>
            <a:pPr marL="342900" indent="-342900">
              <a:buFont typeface="+mj-lt"/>
              <a:buAutoNum type="arabicPeriod"/>
              <a:defRPr/>
            </a:pPr>
            <a:r>
              <a:rPr lang="it-IT" dirty="0"/>
              <a:t>Qualsiasi sia la routine di riscaldamento è preferibile evitare esercizi che vanno a sovraccaricare l’agonista o l’antagonista;</a:t>
            </a:r>
          </a:p>
          <a:p>
            <a:pPr marL="342900" indent="-342900">
              <a:buFont typeface="+mj-lt"/>
              <a:buAutoNum type="arabicPeriod"/>
              <a:defRPr/>
            </a:pPr>
            <a:endParaRPr lang="it-IT" dirty="0"/>
          </a:p>
          <a:p>
            <a:pPr marL="342900" indent="-342900">
              <a:buFont typeface="+mj-lt"/>
              <a:buAutoNum type="arabicPeriod"/>
              <a:defRPr/>
            </a:pPr>
            <a:r>
              <a:rPr lang="it-IT" dirty="0"/>
              <a:t>Evitare esercizi in isometria che tendono per definizione stessa non permettono al muscolo di contrarsi generando quindi una coesistenza di attivazione agonista- antagonista  superflua per  la pallavolo e che genera sprechi energetici ;</a:t>
            </a:r>
          </a:p>
          <a:p>
            <a:pPr marL="342900" indent="-342900">
              <a:buFont typeface="+mj-lt"/>
              <a:buAutoNum type="arabicPeriod"/>
              <a:defRPr/>
            </a:pPr>
            <a:endParaRPr lang="it-IT" dirty="0"/>
          </a:p>
          <a:p>
            <a:pPr marL="342900" indent="-342900">
              <a:buFont typeface="+mj-lt"/>
              <a:buAutoNum type="arabicPeriod"/>
              <a:defRPr/>
            </a:pPr>
            <a:r>
              <a:rPr lang="it-IT" dirty="0"/>
              <a:t>Non fare potenziamento fisico, ma in allenamenti appositamente studiati;</a:t>
            </a:r>
          </a:p>
          <a:p>
            <a:pPr marL="342900" indent="-342900">
              <a:buFont typeface="+mj-lt"/>
              <a:buAutoNum type="arabicPeriod"/>
              <a:defRPr/>
            </a:pPr>
            <a:endParaRPr lang="it-IT" dirty="0"/>
          </a:p>
          <a:p>
            <a:pPr marL="342900" indent="-342900">
              <a:buFont typeface="+mj-lt"/>
              <a:buAutoNum type="arabicPeriod"/>
              <a:defRPr/>
            </a:pPr>
            <a:r>
              <a:rPr lang="it-IT" dirty="0"/>
              <a:t>Qualsiasi esercizio deve essere svolto in modo “esplosivo” e non automatizzato ergo con la presenza di attenzione</a:t>
            </a:r>
          </a:p>
        </p:txBody>
      </p:sp>
    </p:spTree>
    <p:extLst>
      <p:ext uri="{BB962C8B-B14F-4D97-AF65-F5344CB8AC3E}">
        <p14:creationId xmlns:p14="http://schemas.microsoft.com/office/powerpoint/2010/main" val="665533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PROTOCOLLO “TIPO”</a:t>
            </a:r>
            <a:br>
              <a:rPr lang="it-IT" b="1" dirty="0" smtClean="0">
                <a:solidFill>
                  <a:srgbClr val="FF0000"/>
                </a:solidFill>
              </a:rPr>
            </a:br>
            <a:r>
              <a:rPr lang="it-IT" b="1" dirty="0" smtClean="0">
                <a:solidFill>
                  <a:srgbClr val="FF0000"/>
                </a:solidFill>
              </a:rPr>
              <a:t>FASE FISIOLOGICA GENERALE: CORSA</a:t>
            </a:r>
            <a:endParaRPr lang="it-IT" b="1" dirty="0">
              <a:solidFill>
                <a:srgbClr val="FF0000"/>
              </a:solidFill>
            </a:endParaRPr>
          </a:p>
        </p:txBody>
      </p:sp>
      <p:sp>
        <p:nvSpPr>
          <p:cNvPr id="5" name="Segnaposto contenuto 4"/>
          <p:cNvSpPr>
            <a:spLocks noGrp="1"/>
          </p:cNvSpPr>
          <p:nvPr>
            <p:ph idx="1"/>
          </p:nvPr>
        </p:nvSpPr>
        <p:spPr/>
        <p:txBody>
          <a:bodyPr/>
          <a:lstStyle/>
          <a:p>
            <a:r>
              <a:rPr lang="it-IT" dirty="0" smtClean="0"/>
              <a:t>8 </a:t>
            </a:r>
            <a:r>
              <a:rPr lang="it-IT" dirty="0"/>
              <a:t>minuti</a:t>
            </a:r>
          </a:p>
          <a:p>
            <a:r>
              <a:rPr lang="it-IT" b="1" dirty="0"/>
              <a:t>Criteri generali</a:t>
            </a:r>
            <a:r>
              <a:rPr lang="it-IT" dirty="0"/>
              <a:t>:  Non troppo frenata- attenzione al centro- sguardo periferico attivo,</a:t>
            </a:r>
          </a:p>
          <a:p>
            <a:r>
              <a:rPr lang="it-IT" b="1" dirty="0"/>
              <a:t>Criteri di osservazione: </a:t>
            </a:r>
            <a:r>
              <a:rPr lang="it-IT" dirty="0"/>
              <a:t>Deltoidi e trapezio, mani, ginocchia, volto occhi, andatura.</a:t>
            </a:r>
          </a:p>
          <a:p>
            <a:r>
              <a:rPr lang="it-IT" b="1" dirty="0"/>
              <a:t>Intervento</a:t>
            </a:r>
            <a:r>
              <a:rPr lang="it-IT" dirty="0"/>
              <a:t>.</a:t>
            </a:r>
          </a:p>
          <a:p>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FASE FISIOLOGICA COLLEGATA: Andature</a:t>
            </a:r>
            <a:r>
              <a:rPr lang="it-IT" dirty="0" smtClean="0"/>
              <a:t/>
            </a:r>
            <a:br>
              <a:rPr lang="it-IT" dirty="0" smtClean="0"/>
            </a:br>
            <a:endParaRPr lang="it-IT" dirty="0"/>
          </a:p>
        </p:txBody>
      </p:sp>
      <p:sp>
        <p:nvSpPr>
          <p:cNvPr id="5" name="Segnaposto contenuto 4"/>
          <p:cNvSpPr>
            <a:spLocks noGrp="1"/>
          </p:cNvSpPr>
          <p:nvPr>
            <p:ph idx="1"/>
          </p:nvPr>
        </p:nvSpPr>
        <p:spPr/>
        <p:txBody>
          <a:bodyPr>
            <a:normAutofit fontScale="62500" lnSpcReduction="20000"/>
          </a:bodyPr>
          <a:lstStyle/>
          <a:p>
            <a:r>
              <a:rPr lang="it-IT" b="1" dirty="0"/>
              <a:t>Criteri generali</a:t>
            </a:r>
            <a:r>
              <a:rPr lang="it-IT" dirty="0"/>
              <a:t>: a ognuno il suo ritmo, velocità 0-100, rientro in corsa all’indietro,</a:t>
            </a:r>
          </a:p>
          <a:p>
            <a:r>
              <a:rPr lang="it-IT" b="1" dirty="0"/>
              <a:t>Criteri di osservazione</a:t>
            </a:r>
            <a:r>
              <a:rPr lang="it-IT" dirty="0"/>
              <a:t>: Tensioni muscolari, talloni, inseguimento di accelerazione tra le serie. Soprattutto nel femminile ginocchia intra-ruotate;</a:t>
            </a:r>
          </a:p>
          <a:p>
            <a:endParaRPr lang="it-IT" dirty="0"/>
          </a:p>
          <a:p>
            <a:r>
              <a:rPr lang="it-IT" b="1" dirty="0"/>
              <a:t>Intervento</a:t>
            </a:r>
            <a:r>
              <a:rPr lang="it-IT" dirty="0"/>
              <a:t>.</a:t>
            </a:r>
          </a:p>
          <a:p>
            <a:endParaRPr lang="it-IT" dirty="0"/>
          </a:p>
          <a:p>
            <a:r>
              <a:rPr lang="it-IT" dirty="0" err="1"/>
              <a:t>Skip</a:t>
            </a:r>
            <a:r>
              <a:rPr lang="it-IT" dirty="0"/>
              <a:t> gamba singola con o senza trasversi dell’addome;</a:t>
            </a:r>
          </a:p>
          <a:p>
            <a:r>
              <a:rPr lang="it-IT" dirty="0"/>
              <a:t>Calciata gamba singole; </a:t>
            </a:r>
          </a:p>
          <a:p>
            <a:r>
              <a:rPr lang="it-IT" dirty="0" err="1"/>
              <a:t>Skip</a:t>
            </a:r>
            <a:r>
              <a:rPr lang="it-IT" dirty="0"/>
              <a:t> basso con rientro del tallone;</a:t>
            </a:r>
          </a:p>
          <a:p>
            <a:r>
              <a:rPr lang="it-IT" dirty="0"/>
              <a:t>Scivolamento laterale singolo o doppio;</a:t>
            </a:r>
          </a:p>
          <a:p>
            <a:r>
              <a:rPr lang="it-IT" dirty="0"/>
              <a:t>Rincorsa attacco non massimale;</a:t>
            </a:r>
          </a:p>
          <a:p>
            <a:endParaRPr lang="it-IT" dirty="0"/>
          </a:p>
          <a:p>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dirty="0"/>
              <a:t>Riscaldamento Biomeccanico</a:t>
            </a:r>
            <a:r>
              <a:rPr lang="it-IT" dirty="0" smtClean="0"/>
              <a:t/>
            </a:r>
            <a:br>
              <a:rPr lang="it-IT" dirty="0" smtClean="0"/>
            </a:br>
            <a:r>
              <a:rPr lang="it-IT" dirty="0" smtClean="0"/>
              <a:t> </a:t>
            </a:r>
            <a:br>
              <a:rPr lang="it-IT" dirty="0" smtClean="0"/>
            </a:br>
            <a:endParaRPr lang="it-IT" dirty="0"/>
          </a:p>
        </p:txBody>
      </p:sp>
      <p:sp>
        <p:nvSpPr>
          <p:cNvPr id="5" name="Segnaposto contenuto 4"/>
          <p:cNvSpPr>
            <a:spLocks noGrp="1"/>
          </p:cNvSpPr>
          <p:nvPr>
            <p:ph idx="1"/>
          </p:nvPr>
        </p:nvSpPr>
        <p:spPr/>
        <p:txBody>
          <a:bodyPr>
            <a:normAutofit/>
          </a:bodyPr>
          <a:lstStyle/>
          <a:p>
            <a:r>
              <a:rPr lang="it-IT" dirty="0"/>
              <a:t>Rotazioni </a:t>
            </a:r>
            <a:r>
              <a:rPr lang="it-IT" dirty="0" smtClean="0"/>
              <a:t>spalle, gomiti e braccia. Singolarmente e doppie</a:t>
            </a:r>
            <a:endParaRPr lang="it-IT" dirty="0"/>
          </a:p>
          <a:p>
            <a:r>
              <a:rPr lang="it-IT" dirty="0"/>
              <a:t>Preparazione </a:t>
            </a:r>
            <a:r>
              <a:rPr lang="it-IT" dirty="0" smtClean="0"/>
              <a:t>anche,</a:t>
            </a:r>
            <a:endParaRPr lang="it-IT" dirty="0"/>
          </a:p>
          <a:p>
            <a:r>
              <a:rPr lang="it-IT" sz="2500" dirty="0" smtClean="0"/>
              <a:t>Preparazione ginocchia,</a:t>
            </a:r>
            <a:endParaRPr lang="it-IT" sz="2500" dirty="0"/>
          </a:p>
          <a:p>
            <a:r>
              <a:rPr lang="it-IT" sz="2500" dirty="0"/>
              <a:t>Preparazione </a:t>
            </a:r>
            <a:r>
              <a:rPr lang="it-IT" sz="2500" dirty="0" smtClean="0"/>
              <a:t>caviglia.</a:t>
            </a:r>
            <a:endParaRPr lang="it-IT" sz="2500" dirty="0"/>
          </a:p>
          <a:p>
            <a:pPr marL="0" indent="0">
              <a:buNone/>
            </a:pPr>
            <a:endParaRPr lang="it-IT" sz="2500" dirty="0"/>
          </a:p>
          <a:p>
            <a:endParaRPr lang="it-IT" dirty="0"/>
          </a:p>
        </p:txBody>
      </p:sp>
      <p:sp>
        <p:nvSpPr>
          <p:cNvPr id="4" name="CasellaDiTesto 3"/>
          <p:cNvSpPr txBox="1"/>
          <p:nvPr/>
        </p:nvSpPr>
        <p:spPr>
          <a:xfrm>
            <a:off x="1285852" y="2000240"/>
            <a:ext cx="6572296" cy="646331"/>
          </a:xfrm>
          <a:prstGeom prst="rect">
            <a:avLst/>
          </a:prstGeom>
          <a:noFill/>
        </p:spPr>
        <p:txBody>
          <a:bodyPr wrap="square" rtlCol="0">
            <a:spAutoFit/>
          </a:bodyPr>
          <a:lstStyle/>
          <a:p>
            <a:endParaRPr lang="it-IT" dirty="0" smtClean="0"/>
          </a:p>
          <a:p>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857256"/>
            <a:ext cx="8472518" cy="1214422"/>
          </a:xfrm>
        </p:spPr>
        <p:txBody>
          <a:bodyPr>
            <a:normAutofit fontScale="90000"/>
          </a:bodyPr>
          <a:lstStyle/>
          <a:p>
            <a:r>
              <a:rPr lang="it-IT" dirty="0" smtClean="0">
                <a:solidFill>
                  <a:srgbClr val="00B050"/>
                </a:solidFill>
              </a:rPr>
              <a:t> </a:t>
            </a:r>
            <a:r>
              <a:rPr lang="it-IT" b="1" dirty="0" smtClean="0">
                <a:solidFill>
                  <a:srgbClr val="00B050"/>
                </a:solidFill>
              </a:rPr>
              <a:t>Riscaldamento con palla</a:t>
            </a:r>
            <a:r>
              <a:rPr lang="it-IT" dirty="0" smtClean="0">
                <a:solidFill>
                  <a:srgbClr val="00B050"/>
                </a:solidFill>
              </a:rPr>
              <a:t/>
            </a:r>
            <a:br>
              <a:rPr lang="it-IT" dirty="0" smtClean="0">
                <a:solidFill>
                  <a:srgbClr val="00B050"/>
                </a:solidFill>
              </a:rPr>
            </a:br>
            <a:r>
              <a:rPr lang="it-IT" b="1" dirty="0" smtClean="0">
                <a:solidFill>
                  <a:srgbClr val="00B050"/>
                </a:solidFill>
                <a:effectLst>
                  <a:outerShdw blurRad="38100" dist="38100" dir="2700000" algn="tl">
                    <a:srgbClr val="000000">
                      <a:alpha val="43137"/>
                    </a:srgbClr>
                  </a:outerShdw>
                </a:effectLst>
              </a:rPr>
              <a:t> </a:t>
            </a:r>
            <a:br>
              <a:rPr lang="it-IT" b="1" dirty="0" smtClean="0">
                <a:solidFill>
                  <a:srgbClr val="00B050"/>
                </a:solidFill>
                <a:effectLst>
                  <a:outerShdw blurRad="38100" dist="38100" dir="2700000" algn="tl">
                    <a:srgbClr val="000000">
                      <a:alpha val="43137"/>
                    </a:srgbClr>
                  </a:outerShdw>
                </a:effectLst>
              </a:rPr>
            </a:br>
            <a:endParaRPr lang="it-IT" dirty="0">
              <a:solidFill>
                <a:srgbClr val="00B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p:txBody>
          <a:bodyPr/>
          <a:lstStyle/>
          <a:p>
            <a:r>
              <a:rPr lang="it-IT" b="1" dirty="0" smtClean="0">
                <a:solidFill>
                  <a:srgbClr val="FF0000"/>
                </a:solidFill>
                <a:ea typeface="ＭＳ Ｐゴシック" pitchFamily="34" charset="-128"/>
              </a:rPr>
              <a:t>Lo stretching</a:t>
            </a:r>
          </a:p>
        </p:txBody>
      </p:sp>
      <p:sp>
        <p:nvSpPr>
          <p:cNvPr id="2" name="CasellaDiTesto 1"/>
          <p:cNvSpPr txBox="1"/>
          <p:nvPr/>
        </p:nvSpPr>
        <p:spPr>
          <a:xfrm>
            <a:off x="1835696" y="2438401"/>
            <a:ext cx="5616624" cy="1477328"/>
          </a:xfrm>
          <a:prstGeom prst="rect">
            <a:avLst/>
          </a:prstGeom>
          <a:noFill/>
        </p:spPr>
        <p:txBody>
          <a:bodyPr wrap="square" rtlCol="0">
            <a:spAutoFit/>
          </a:bodyPr>
          <a:lstStyle/>
          <a:p>
            <a:r>
              <a:rPr lang="it-IT" dirty="0" smtClean="0"/>
              <a:t>A fine gara o in base a necessità psicologiche.</a:t>
            </a:r>
          </a:p>
          <a:p>
            <a:r>
              <a:rPr lang="it-IT" dirty="0" smtClean="0"/>
              <a:t>Abbassare la durata dei secondi di tenuta sotto i 20’’</a:t>
            </a:r>
          </a:p>
          <a:p>
            <a:endParaRPr lang="it-IT" dirty="0"/>
          </a:p>
          <a:p>
            <a:endParaRPr lang="it-IT" dirty="0" smtClean="0"/>
          </a:p>
          <a:p>
            <a:r>
              <a:rPr lang="it-IT" dirty="0" smtClean="0"/>
              <a:t>Mantenere Anderson evitando balistico o CRACK</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p:txBody>
          <a:bodyPr/>
          <a:lstStyle/>
          <a:p>
            <a:r>
              <a:rPr lang="it-IT" b="1" dirty="0" smtClean="0">
                <a:solidFill>
                  <a:srgbClr val="FF0000"/>
                </a:solidFill>
                <a:ea typeface="ＭＳ Ｐゴシック" pitchFamily="34" charset="-128"/>
              </a:rPr>
              <a:t>Grazie dell’attenzione</a:t>
            </a:r>
          </a:p>
        </p:txBody>
      </p:sp>
      <p:sp>
        <p:nvSpPr>
          <p:cNvPr id="79874" name="AutoShape 2" descr="Risultati immagini per voll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9876" name="AutoShape 4" descr="Risultati immagini per voll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1928794" y="5286388"/>
            <a:ext cx="5500726" cy="369332"/>
          </a:xfrm>
          <a:prstGeom prst="rect">
            <a:avLst/>
          </a:prstGeom>
          <a:noFill/>
        </p:spPr>
        <p:txBody>
          <a:bodyPr wrap="square" rtlCol="0">
            <a:spAutoFit/>
          </a:bodyPr>
          <a:lstStyle/>
          <a:p>
            <a:r>
              <a:rPr lang="it-IT" smtClean="0"/>
              <a:t>Arianna.fogliata@Gmail.com</a:t>
            </a:r>
            <a:endParaRPr lang="it-IT" dirty="0"/>
          </a:p>
        </p:txBody>
      </p:sp>
      <p:pic>
        <p:nvPicPr>
          <p:cNvPr id="1026" name="Picture 2" descr="Teekit - Pallone da beach volley per interni ed esterni: Amazon.it: Casa e  cuc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06" y="1916832"/>
            <a:ext cx="2880320" cy="2939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normAutofit/>
          </a:bodyPr>
          <a:lstStyle/>
          <a:p>
            <a:r>
              <a:rPr lang="it-IT" b="1" dirty="0" smtClean="0">
                <a:solidFill>
                  <a:srgbClr val="FF0000"/>
                </a:solidFill>
                <a:ea typeface="ＭＳ Ｐゴシック" pitchFamily="34" charset="-128"/>
              </a:rPr>
              <a:t>Il riscaldamento moderno. Non più solo fisiologia.</a:t>
            </a:r>
            <a:r>
              <a:rPr lang="it-IT" b="1" dirty="0" smtClean="0">
                <a:solidFill>
                  <a:srgbClr val="00B050"/>
                </a:solidFill>
                <a:ea typeface="ＭＳ Ｐゴシック" pitchFamily="34" charset="-128"/>
              </a:rPr>
              <a:t/>
            </a:r>
            <a:br>
              <a:rPr lang="it-IT" b="1" dirty="0" smtClean="0">
                <a:solidFill>
                  <a:srgbClr val="00B050"/>
                </a:solidFill>
                <a:ea typeface="ＭＳ Ｐゴシック" pitchFamily="34" charset="-128"/>
              </a:rPr>
            </a:br>
            <a:endParaRPr lang="it-IT" b="1" dirty="0" smtClean="0">
              <a:solidFill>
                <a:srgbClr val="00B050"/>
              </a:solidFill>
              <a:ea typeface="ＭＳ Ｐゴシック" pitchFamily="34" charset="-128"/>
            </a:endParaRPr>
          </a:p>
        </p:txBody>
      </p:sp>
      <p:sp>
        <p:nvSpPr>
          <p:cNvPr id="6" name="Segnaposto contenuto 5"/>
          <p:cNvSpPr>
            <a:spLocks noGrp="1"/>
          </p:cNvSpPr>
          <p:nvPr>
            <p:ph idx="1"/>
          </p:nvPr>
        </p:nvSpPr>
        <p:spPr/>
        <p:txBody>
          <a:bodyPr>
            <a:normAutofit fontScale="85000" lnSpcReduction="10000"/>
          </a:bodyPr>
          <a:lstStyle/>
          <a:p>
            <a:pPr>
              <a:buNone/>
            </a:pPr>
            <a:endParaRPr lang="it-IT" sz="2000" dirty="0" smtClean="0"/>
          </a:p>
          <a:p>
            <a:r>
              <a:rPr lang="it-IT" sz="2000" dirty="0" smtClean="0">
                <a:solidFill>
                  <a:schemeClr val="bg2">
                    <a:lumMod val="10000"/>
                  </a:schemeClr>
                </a:solidFill>
              </a:rPr>
              <a:t>A oggi quindi un </a:t>
            </a:r>
            <a:r>
              <a:rPr lang="it-IT" sz="2000" b="1" dirty="0" smtClean="0">
                <a:solidFill>
                  <a:schemeClr val="bg2">
                    <a:lumMod val="10000"/>
                  </a:schemeClr>
                </a:solidFill>
              </a:rPr>
              <a:t>buon protocollo </a:t>
            </a:r>
            <a:r>
              <a:rPr lang="it-IT" sz="2000" dirty="0" smtClean="0">
                <a:solidFill>
                  <a:schemeClr val="bg2">
                    <a:lumMod val="10000"/>
                  </a:schemeClr>
                </a:solidFill>
              </a:rPr>
              <a:t>di riscaldamento deve tenere conto di tre variabili principali o punti di riferimento:</a:t>
            </a:r>
          </a:p>
          <a:p>
            <a:pPr>
              <a:buNone/>
            </a:pPr>
            <a:endParaRPr lang="it-IT" sz="2000" dirty="0" smtClean="0">
              <a:solidFill>
                <a:schemeClr val="bg2">
                  <a:lumMod val="10000"/>
                </a:schemeClr>
              </a:solidFill>
            </a:endParaRPr>
          </a:p>
          <a:p>
            <a:pPr marL="457200" indent="-457200">
              <a:buFont typeface="+mj-lt"/>
              <a:buAutoNum type="arabicPeriod"/>
            </a:pPr>
            <a:r>
              <a:rPr lang="it-IT" sz="2000" b="1" dirty="0" smtClean="0">
                <a:solidFill>
                  <a:schemeClr val="bg2">
                    <a:lumMod val="10000"/>
                  </a:schemeClr>
                </a:solidFill>
              </a:rPr>
              <a:t>Fisiologica</a:t>
            </a:r>
            <a:r>
              <a:rPr lang="it-IT" sz="2000" dirty="0" smtClean="0">
                <a:solidFill>
                  <a:schemeClr val="bg2">
                    <a:lumMod val="10000"/>
                  </a:schemeClr>
                </a:solidFill>
              </a:rPr>
              <a:t> (</a:t>
            </a:r>
            <a:r>
              <a:rPr lang="it-IT" sz="1800" i="1" dirty="0" smtClean="0">
                <a:solidFill>
                  <a:schemeClr val="bg2">
                    <a:lumMod val="10000"/>
                  </a:schemeClr>
                </a:solidFill>
              </a:rPr>
              <a:t>scienza integrata,utilizza principi chimico-fisici per  elaborare il funzionamento umano</a:t>
            </a:r>
            <a:r>
              <a:rPr lang="it-IT" sz="2000" i="1" dirty="0" smtClean="0">
                <a:solidFill>
                  <a:schemeClr val="bg2">
                    <a:lumMod val="10000"/>
                  </a:schemeClr>
                </a:solidFill>
              </a:rPr>
              <a:t>);</a:t>
            </a:r>
          </a:p>
          <a:p>
            <a:pPr marL="457200" indent="-457200">
              <a:buFont typeface="+mj-lt"/>
              <a:buAutoNum type="arabicPeriod"/>
            </a:pPr>
            <a:r>
              <a:rPr lang="it-IT" sz="2000" b="1" dirty="0" err="1" smtClean="0">
                <a:solidFill>
                  <a:schemeClr val="bg2">
                    <a:lumMod val="10000"/>
                  </a:schemeClr>
                </a:solidFill>
              </a:rPr>
              <a:t>Biomeccanica-muscolare</a:t>
            </a:r>
            <a:r>
              <a:rPr lang="it-IT" sz="2000" dirty="0" smtClean="0">
                <a:solidFill>
                  <a:schemeClr val="bg2">
                    <a:lumMod val="10000"/>
                  </a:schemeClr>
                </a:solidFill>
              </a:rPr>
              <a:t> </a:t>
            </a:r>
            <a:r>
              <a:rPr lang="it-IT" sz="2400" dirty="0" smtClean="0">
                <a:solidFill>
                  <a:schemeClr val="bg2">
                    <a:lumMod val="10000"/>
                  </a:schemeClr>
                </a:solidFill>
              </a:rPr>
              <a:t>(</a:t>
            </a:r>
            <a:r>
              <a:rPr lang="it-IT" sz="1800" i="1" dirty="0" smtClean="0">
                <a:solidFill>
                  <a:schemeClr val="bg2">
                    <a:lumMod val="10000"/>
                  </a:schemeClr>
                </a:solidFill>
              </a:rPr>
              <a:t>Analizza il comportamento delle strutture fisiologiche quando sono sottoposte a sollecitazioni statiche o dinamiche e la loro corretta gestione</a:t>
            </a:r>
            <a:r>
              <a:rPr lang="it-IT" sz="2000" i="1" dirty="0" smtClean="0">
                <a:solidFill>
                  <a:schemeClr val="bg2">
                    <a:lumMod val="10000"/>
                  </a:schemeClr>
                </a:solidFill>
              </a:rPr>
              <a:t>);</a:t>
            </a:r>
          </a:p>
          <a:p>
            <a:pPr marL="457200" indent="-457200">
              <a:buFont typeface="+mj-lt"/>
              <a:buAutoNum type="arabicPeriod"/>
            </a:pPr>
            <a:r>
              <a:rPr lang="it-IT" sz="2000" b="1" dirty="0" err="1" smtClean="0">
                <a:solidFill>
                  <a:schemeClr val="bg2">
                    <a:lumMod val="10000"/>
                  </a:schemeClr>
                </a:solidFill>
              </a:rPr>
              <a:t>Cognitiva-mentale</a:t>
            </a:r>
            <a:r>
              <a:rPr lang="it-IT" sz="2000" dirty="0" smtClean="0">
                <a:solidFill>
                  <a:schemeClr val="bg2">
                    <a:lumMod val="10000"/>
                  </a:schemeClr>
                </a:solidFill>
              </a:rPr>
              <a:t> </a:t>
            </a:r>
            <a:r>
              <a:rPr lang="it-IT" sz="2400" dirty="0" smtClean="0">
                <a:solidFill>
                  <a:schemeClr val="bg2">
                    <a:lumMod val="10000"/>
                  </a:schemeClr>
                </a:solidFill>
              </a:rPr>
              <a:t>(</a:t>
            </a:r>
            <a:r>
              <a:rPr lang="it-IT" sz="1800" i="1" dirty="0" smtClean="0">
                <a:solidFill>
                  <a:schemeClr val="bg2">
                    <a:lumMod val="10000"/>
                  </a:schemeClr>
                </a:solidFill>
              </a:rPr>
              <a:t>processi che permettono di selezionare stimoli ambientali, ignorandone altri</a:t>
            </a:r>
            <a:r>
              <a:rPr lang="it-IT" sz="2400" dirty="0" smtClean="0">
                <a:solidFill>
                  <a:schemeClr val="bg2">
                    <a:lumMod val="10000"/>
                  </a:schemeClr>
                </a:solidFill>
              </a:rPr>
              <a:t>) ;</a:t>
            </a:r>
          </a:p>
          <a:p>
            <a:pPr marL="457200" indent="-457200">
              <a:buNone/>
            </a:pPr>
            <a:endParaRPr lang="it-IT" sz="2000" dirty="0" smtClean="0"/>
          </a:p>
          <a:p>
            <a:pPr marL="457200" indent="-457200">
              <a:buFont typeface="+mj-lt"/>
              <a:buAutoNum type="arabicPeriod"/>
            </a:pPr>
            <a:endParaRPr lang="it-IT" sz="2000" dirty="0" smtClean="0"/>
          </a:p>
          <a:p>
            <a:pPr marL="457200" indent="-457200">
              <a:buFont typeface="+mj-lt"/>
              <a:buAutoNum type="arabicPeriod"/>
            </a:pPr>
            <a:endParaRPr lang="it-IT" sz="2000" dirty="0" smtClean="0"/>
          </a:p>
          <a:p>
            <a:pPr marL="457200" indent="-457200">
              <a:buFont typeface="+mj-lt"/>
              <a:buAutoNum type="arabicPeriod"/>
            </a:pPr>
            <a:endParaRPr lang="it-IT"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a:xfrm>
            <a:off x="982133" y="188640"/>
            <a:ext cx="7704667" cy="1981200"/>
          </a:xfrm>
        </p:spPr>
        <p:txBody>
          <a:bodyPr>
            <a:normAutofit/>
          </a:bodyPr>
          <a:lstStyle/>
          <a:p>
            <a:r>
              <a:rPr lang="it-IT" b="1" dirty="0" smtClean="0">
                <a:solidFill>
                  <a:srgbClr val="FF0000"/>
                </a:solidFill>
                <a:ea typeface="ＭＳ Ｐゴシック" pitchFamily="34" charset="-128"/>
              </a:rPr>
              <a:t>Non solo fisiologia.</a:t>
            </a:r>
            <a:r>
              <a:rPr lang="it-IT" b="1" dirty="0" smtClean="0">
                <a:solidFill>
                  <a:srgbClr val="00B050"/>
                </a:solidFill>
                <a:ea typeface="ＭＳ Ｐゴシック" pitchFamily="34" charset="-128"/>
              </a:rPr>
              <a:t/>
            </a:r>
            <a:br>
              <a:rPr lang="it-IT" b="1" dirty="0" smtClean="0">
                <a:solidFill>
                  <a:srgbClr val="00B050"/>
                </a:solidFill>
                <a:ea typeface="ＭＳ Ｐゴシック" pitchFamily="34" charset="-128"/>
              </a:rPr>
            </a:br>
            <a:endParaRPr lang="it-IT" b="1" dirty="0" smtClean="0">
              <a:solidFill>
                <a:srgbClr val="00B050"/>
              </a:solidFill>
              <a:ea typeface="ＭＳ Ｐゴシック" pitchFamily="34" charset="-128"/>
            </a:endParaRPr>
          </a:p>
        </p:txBody>
      </p:sp>
      <p:sp>
        <p:nvSpPr>
          <p:cNvPr id="17" name="Ovale 16"/>
          <p:cNvSpPr/>
          <p:nvPr/>
        </p:nvSpPr>
        <p:spPr>
          <a:xfrm>
            <a:off x="1949123" y="1573945"/>
            <a:ext cx="3062310" cy="2724168"/>
          </a:xfrm>
          <a:prstGeom prst="ellipse">
            <a:avLst/>
          </a:prstGeom>
          <a:solidFill>
            <a:schemeClr val="accent1"/>
          </a:solidFill>
          <a:ln w="57150">
            <a:solidFill>
              <a:srgbClr val="002060"/>
            </a:solidFill>
          </a:ln>
          <a:effectLst>
            <a:innerShdw blurRad="63500" dist="50800" dir="13500000">
              <a:prstClr val="black">
                <a:alpha val="50000"/>
              </a:prstClr>
            </a:innerShdw>
            <a:reflection blurRad="12700" stA="26000" endPos="32000" dist="12700" dir="5400000" sy="-100000"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Ovale 18"/>
          <p:cNvSpPr/>
          <p:nvPr/>
        </p:nvSpPr>
        <p:spPr>
          <a:xfrm>
            <a:off x="2504697" y="3062571"/>
            <a:ext cx="3062310" cy="2724168"/>
          </a:xfrm>
          <a:prstGeom prst="ellipse">
            <a:avLst/>
          </a:prstGeom>
          <a:noFill/>
          <a:ln>
            <a:solidFill>
              <a:srgbClr val="FFC000"/>
            </a:solidFill>
          </a:ln>
          <a:effectLst>
            <a:glow rad="101600">
              <a:schemeClr val="accent3">
                <a:satMod val="175000"/>
                <a:alpha val="40000"/>
              </a:schemeClr>
            </a:glow>
            <a:innerShdw blurRad="114300">
              <a:prstClr val="black"/>
            </a:innerShdw>
            <a:reflection blurRad="12700" stA="26000" endPos="32000" dist="12700" dir="5400000" sy="-100000"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Ovale 19"/>
          <p:cNvSpPr/>
          <p:nvPr/>
        </p:nvSpPr>
        <p:spPr>
          <a:xfrm rot="1659410">
            <a:off x="857224" y="2571744"/>
            <a:ext cx="3062310" cy="2724168"/>
          </a:xfrm>
          <a:prstGeom prst="ellipse">
            <a:avLst/>
          </a:prstGeom>
          <a:noFill/>
          <a:ln w="76200">
            <a:solidFill>
              <a:srgbClr val="FF0000"/>
            </a:solidFill>
          </a:ln>
          <a:scene3d>
            <a:camera prst="perspectiveLef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rgbClr val="FF0000"/>
                </a:solidFill>
              </a:ln>
            </a:endParaRPr>
          </a:p>
        </p:txBody>
      </p:sp>
      <p:sp>
        <p:nvSpPr>
          <p:cNvPr id="21" name="CasellaDiTesto 20"/>
          <p:cNvSpPr txBox="1"/>
          <p:nvPr/>
        </p:nvSpPr>
        <p:spPr>
          <a:xfrm>
            <a:off x="1187624" y="3714752"/>
            <a:ext cx="1357322" cy="369332"/>
          </a:xfrm>
          <a:prstGeom prst="rect">
            <a:avLst/>
          </a:prstGeom>
          <a:noFill/>
          <a:ln>
            <a:solidFill>
              <a:srgbClr val="FF0000"/>
            </a:solidFill>
          </a:ln>
        </p:spPr>
        <p:txBody>
          <a:bodyPr wrap="square" rtlCol="0">
            <a:spAutoFit/>
          </a:bodyPr>
          <a:lstStyle/>
          <a:p>
            <a:r>
              <a:rPr lang="it-IT" dirty="0" smtClean="0">
                <a:solidFill>
                  <a:srgbClr val="FF0000"/>
                </a:solidFill>
              </a:rPr>
              <a:t>Fisiologica</a:t>
            </a:r>
            <a:endParaRPr lang="it-IT" dirty="0">
              <a:solidFill>
                <a:srgbClr val="FF0000"/>
              </a:solidFill>
            </a:endParaRPr>
          </a:p>
        </p:txBody>
      </p:sp>
      <p:sp>
        <p:nvSpPr>
          <p:cNvPr id="22" name="CasellaDiTesto 21"/>
          <p:cNvSpPr txBox="1"/>
          <p:nvPr/>
        </p:nvSpPr>
        <p:spPr>
          <a:xfrm>
            <a:off x="2771800" y="1988840"/>
            <a:ext cx="1714512" cy="461665"/>
          </a:xfrm>
          <a:prstGeom prst="rect">
            <a:avLst/>
          </a:prstGeom>
          <a:noFill/>
          <a:ln>
            <a:solidFill>
              <a:srgbClr val="002060"/>
            </a:solidFill>
          </a:ln>
        </p:spPr>
        <p:txBody>
          <a:bodyPr wrap="square" rtlCol="0">
            <a:spAutoFit/>
            <a:scene3d>
              <a:camera prst="orthographicFront"/>
              <a:lightRig rig="threePt" dir="t"/>
            </a:scene3d>
            <a:sp3d extrusionH="57150">
              <a:bevelT w="38100" h="38100" prst="relaxedInset"/>
            </a:sp3d>
          </a:bodyPr>
          <a:lstStyle/>
          <a:p>
            <a:r>
              <a:rPr lang="it-IT" sz="2400" b="1" i="1" dirty="0" smtClean="0">
                <a:solidFill>
                  <a:srgbClr val="0070C0"/>
                </a:solidFill>
              </a:rPr>
              <a:t>Cognitiva</a:t>
            </a:r>
            <a:endParaRPr lang="it-IT" sz="2400" b="1" i="1" dirty="0">
              <a:solidFill>
                <a:srgbClr val="0070C0"/>
              </a:solidFill>
            </a:endParaRPr>
          </a:p>
        </p:txBody>
      </p:sp>
      <p:sp>
        <p:nvSpPr>
          <p:cNvPr id="23" name="CasellaDiTesto 22"/>
          <p:cNvSpPr txBox="1"/>
          <p:nvPr/>
        </p:nvSpPr>
        <p:spPr>
          <a:xfrm>
            <a:off x="3576998" y="4857760"/>
            <a:ext cx="1643074" cy="369332"/>
          </a:xfrm>
          <a:prstGeom prst="rect">
            <a:avLst/>
          </a:prstGeom>
          <a:noFill/>
          <a:ln w="76200">
            <a:solidFill>
              <a:srgbClr val="FFC000"/>
            </a:solidFill>
          </a:ln>
        </p:spPr>
        <p:txBody>
          <a:bodyPr wrap="square" rtlCol="0">
            <a:spAutoFit/>
          </a:bodyPr>
          <a:lstStyle/>
          <a:p>
            <a:r>
              <a:rPr lang="it-IT" dirty="0" smtClean="0">
                <a:solidFill>
                  <a:srgbClr val="FFC000"/>
                </a:solidFill>
              </a:rPr>
              <a:t>Biomeccanica</a:t>
            </a:r>
            <a:endParaRPr lang="it-IT" dirty="0">
              <a:solidFill>
                <a:srgbClr val="FFC000"/>
              </a:solidFill>
            </a:endParaRPr>
          </a:p>
        </p:txBody>
      </p:sp>
      <p:cxnSp>
        <p:nvCxnSpPr>
          <p:cNvPr id="41" name="Connettore 2 40"/>
          <p:cNvCxnSpPr/>
          <p:nvPr/>
        </p:nvCxnSpPr>
        <p:spPr>
          <a:xfrm>
            <a:off x="3336499" y="3606908"/>
            <a:ext cx="2786082" cy="1588"/>
          </a:xfrm>
          <a:prstGeom prst="straightConnector1">
            <a:avLst/>
          </a:prstGeom>
          <a:ln>
            <a:solidFill>
              <a:schemeClr val="tx1"/>
            </a:solidFill>
            <a:tailEnd type="arrow"/>
          </a:ln>
        </p:spPr>
        <p:style>
          <a:lnRef idx="3">
            <a:schemeClr val="accent4"/>
          </a:lnRef>
          <a:fillRef idx="0">
            <a:schemeClr val="accent4"/>
          </a:fillRef>
          <a:effectRef idx="2">
            <a:schemeClr val="accent4"/>
          </a:effectRef>
          <a:fontRef idx="minor">
            <a:schemeClr val="tx1"/>
          </a:fontRef>
        </p:style>
      </p:cxnSp>
      <p:sp>
        <p:nvSpPr>
          <p:cNvPr id="42" name="CasellaDiTesto 41"/>
          <p:cNvSpPr txBox="1"/>
          <p:nvPr/>
        </p:nvSpPr>
        <p:spPr>
          <a:xfrm>
            <a:off x="6357950" y="3714752"/>
            <a:ext cx="2428860" cy="1200329"/>
          </a:xfrm>
          <a:prstGeom prst="rect">
            <a:avLst/>
          </a:prstGeom>
          <a:noFill/>
          <a:ln w="19050">
            <a:solidFill>
              <a:schemeClr val="tx1"/>
            </a:solidFill>
          </a:ln>
        </p:spPr>
        <p:txBody>
          <a:bodyPr wrap="square" rtlCol="0">
            <a:spAutoFit/>
          </a:bodyPr>
          <a:lstStyle/>
          <a:p>
            <a:r>
              <a:rPr lang="it-IT" b="1" u="sng" dirty="0" smtClean="0"/>
              <a:t>Incremento Performance e diminuzione infortuni</a:t>
            </a:r>
            <a:endParaRPr lang="it-IT" b="1" u="sng" dirty="0"/>
          </a:p>
        </p:txBody>
      </p:sp>
      <p:cxnSp>
        <p:nvCxnSpPr>
          <p:cNvPr id="45" name="Connettore 2 44"/>
          <p:cNvCxnSpPr/>
          <p:nvPr/>
        </p:nvCxnSpPr>
        <p:spPr>
          <a:xfrm>
            <a:off x="4929190" y="4643446"/>
            <a:ext cx="914400" cy="91440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47" name="CasellaDiTesto 46"/>
          <p:cNvSpPr txBox="1"/>
          <p:nvPr/>
        </p:nvSpPr>
        <p:spPr>
          <a:xfrm>
            <a:off x="5929322" y="5286388"/>
            <a:ext cx="3071834" cy="646331"/>
          </a:xfrm>
          <a:prstGeom prst="rect">
            <a:avLst/>
          </a:prstGeom>
          <a:noFill/>
          <a:ln w="19050">
            <a:solidFill>
              <a:srgbClr val="FFC000"/>
            </a:solidFill>
          </a:ln>
        </p:spPr>
        <p:txBody>
          <a:bodyPr wrap="square" rtlCol="0">
            <a:spAutoFit/>
          </a:bodyPr>
          <a:lstStyle/>
          <a:p>
            <a:r>
              <a:rPr lang="it-IT" dirty="0" smtClean="0">
                <a:solidFill>
                  <a:srgbClr val="FFC000"/>
                </a:solidFill>
              </a:rPr>
              <a:t>Infortuni meccanici</a:t>
            </a:r>
          </a:p>
          <a:p>
            <a:r>
              <a:rPr lang="it-IT" dirty="0" smtClean="0">
                <a:solidFill>
                  <a:srgbClr val="FFC000"/>
                </a:solidFill>
              </a:rPr>
              <a:t> </a:t>
            </a:r>
            <a:endParaRPr lang="it-IT" dirty="0">
              <a:solidFill>
                <a:srgbClr val="FFC000"/>
              </a:solidFill>
            </a:endParaRPr>
          </a:p>
        </p:txBody>
      </p:sp>
      <p:cxnSp>
        <p:nvCxnSpPr>
          <p:cNvPr id="48" name="Connettore 2 47"/>
          <p:cNvCxnSpPr/>
          <p:nvPr/>
        </p:nvCxnSpPr>
        <p:spPr>
          <a:xfrm>
            <a:off x="4572000" y="2500306"/>
            <a:ext cx="1214446" cy="158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50" name="CasellaDiTesto 49"/>
          <p:cNvSpPr txBox="1"/>
          <p:nvPr/>
        </p:nvSpPr>
        <p:spPr>
          <a:xfrm>
            <a:off x="5929322" y="2143116"/>
            <a:ext cx="2428860" cy="646331"/>
          </a:xfrm>
          <a:prstGeom prst="rect">
            <a:avLst/>
          </a:prstGeom>
          <a:noFill/>
          <a:ln w="19050">
            <a:solidFill>
              <a:srgbClr val="0070C0"/>
            </a:solidFill>
          </a:ln>
        </p:spPr>
        <p:txBody>
          <a:bodyPr wrap="square" rtlCol="0">
            <a:spAutoFit/>
          </a:bodyPr>
          <a:lstStyle/>
          <a:p>
            <a:r>
              <a:rPr lang="it-IT" dirty="0" smtClean="0">
                <a:solidFill>
                  <a:srgbClr val="0070C0"/>
                </a:solidFill>
              </a:rPr>
              <a:t>Incremento Performance</a:t>
            </a:r>
            <a:endParaRPr lang="it-IT" dirty="0">
              <a:solidFill>
                <a:srgbClr val="0070C0"/>
              </a:solidFill>
            </a:endParaRPr>
          </a:p>
        </p:txBody>
      </p:sp>
      <p:sp>
        <p:nvSpPr>
          <p:cNvPr id="52" name="CasellaDiTesto 51"/>
          <p:cNvSpPr txBox="1"/>
          <p:nvPr/>
        </p:nvSpPr>
        <p:spPr>
          <a:xfrm>
            <a:off x="1235883" y="5572140"/>
            <a:ext cx="3071834" cy="369332"/>
          </a:xfrm>
          <a:prstGeom prst="rect">
            <a:avLst/>
          </a:prstGeom>
          <a:noFill/>
          <a:ln w="19050">
            <a:solidFill>
              <a:srgbClr val="FF0000"/>
            </a:solidFill>
          </a:ln>
        </p:spPr>
        <p:txBody>
          <a:bodyPr wrap="square" rtlCol="0">
            <a:spAutoFit/>
          </a:bodyPr>
          <a:lstStyle/>
          <a:p>
            <a:r>
              <a:rPr lang="it-IT" dirty="0" smtClean="0">
                <a:solidFill>
                  <a:srgbClr val="FF0000"/>
                </a:solidFill>
              </a:rPr>
              <a:t>Infortuni muscolari</a:t>
            </a:r>
            <a:endParaRPr lang="it-IT" dirty="0">
              <a:solidFill>
                <a:srgbClr val="FF0000"/>
              </a:solidFill>
            </a:endParaRPr>
          </a:p>
        </p:txBody>
      </p:sp>
      <p:cxnSp>
        <p:nvCxnSpPr>
          <p:cNvPr id="53" name="Connettore 2 52"/>
          <p:cNvCxnSpPr/>
          <p:nvPr/>
        </p:nvCxnSpPr>
        <p:spPr>
          <a:xfrm rot="5400000">
            <a:off x="750067" y="4964123"/>
            <a:ext cx="1214446"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3811262" y="6429396"/>
            <a:ext cx="3929090" cy="369332"/>
          </a:xfrm>
          <a:prstGeom prst="rect">
            <a:avLst/>
          </a:prstGeom>
          <a:noFill/>
        </p:spPr>
        <p:txBody>
          <a:bodyPr wrap="square" rtlCol="0">
            <a:spAutoFit/>
          </a:bodyPr>
          <a:lstStyle/>
          <a:p>
            <a:r>
              <a:rPr lang="it-IT" dirty="0" smtClean="0"/>
              <a:t>MOTIVAZIONE</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a:xfrm>
            <a:off x="982133" y="116632"/>
            <a:ext cx="7704667" cy="1740732"/>
          </a:xfrm>
        </p:spPr>
        <p:txBody>
          <a:bodyPr/>
          <a:lstStyle/>
          <a:p>
            <a:r>
              <a:rPr lang="it-IT" b="1" dirty="0" smtClean="0">
                <a:solidFill>
                  <a:srgbClr val="FF0000"/>
                </a:solidFill>
              </a:rPr>
              <a:t>Il riscaldamento fisiologico</a:t>
            </a:r>
            <a:r>
              <a:rPr lang="it-IT" b="1" dirty="0" smtClean="0"/>
              <a:t>. </a:t>
            </a:r>
          </a:p>
        </p:txBody>
      </p:sp>
      <p:sp>
        <p:nvSpPr>
          <p:cNvPr id="6" name="Segnaposto contenuto 5"/>
          <p:cNvSpPr>
            <a:spLocks noGrp="1"/>
          </p:cNvSpPr>
          <p:nvPr>
            <p:ph idx="1"/>
          </p:nvPr>
        </p:nvSpPr>
        <p:spPr/>
        <p:txBody>
          <a:bodyPr/>
          <a:lstStyle/>
          <a:p>
            <a:endParaRPr lang="it-IT" smtClean="0"/>
          </a:p>
          <a:p>
            <a:endParaRPr lang="it-IT" dirty="0" smtClean="0"/>
          </a:p>
        </p:txBody>
      </p:sp>
      <p:sp>
        <p:nvSpPr>
          <p:cNvPr id="8" name="CasellaDiTesto 7"/>
          <p:cNvSpPr txBox="1"/>
          <p:nvPr/>
        </p:nvSpPr>
        <p:spPr>
          <a:xfrm>
            <a:off x="982132" y="1857364"/>
            <a:ext cx="7590395" cy="3693319"/>
          </a:xfrm>
          <a:prstGeom prst="rect">
            <a:avLst/>
          </a:prstGeom>
          <a:noFill/>
        </p:spPr>
        <p:txBody>
          <a:bodyPr wrap="square" rtlCol="0">
            <a:spAutoFit/>
          </a:bodyPr>
          <a:lstStyle/>
          <a:p>
            <a:r>
              <a:rPr lang="it-IT" dirty="0" smtClean="0"/>
              <a:t>L'innalzamento della temperatura corporea e la conseguente vasodilatazione:</a:t>
            </a:r>
          </a:p>
          <a:p>
            <a:r>
              <a:rPr lang="it-IT" dirty="0" smtClean="0"/>
              <a:t> </a:t>
            </a:r>
          </a:p>
          <a:p>
            <a:pPr marL="342900" indent="-342900">
              <a:buFont typeface="Arial" panose="020B0604020202020204" pitchFamily="34" charset="0"/>
              <a:buChar char="•"/>
            </a:pPr>
            <a:r>
              <a:rPr lang="it-IT" dirty="0" smtClean="0"/>
              <a:t>Attivazione delle reazioni chimiche cellulari:</a:t>
            </a:r>
          </a:p>
          <a:p>
            <a:r>
              <a:rPr lang="it-IT" dirty="0" smtClean="0"/>
              <a:t>			 disponibilità di ATP (energia) più velocemente; </a:t>
            </a:r>
          </a:p>
          <a:p>
            <a:r>
              <a:rPr lang="it-IT" dirty="0" smtClean="0"/>
              <a:t>			 miglioramento contrazione a livello neuro-muscolare;</a:t>
            </a:r>
          </a:p>
          <a:p>
            <a:r>
              <a:rPr lang="it-IT" dirty="0" smtClean="0"/>
              <a:t>			 sensibilizzazione nervosa; </a:t>
            </a:r>
            <a:r>
              <a:rPr lang="it-IT" dirty="0" smtClean="0">
                <a:solidFill>
                  <a:srgbClr val="FF0000"/>
                </a:solidFill>
              </a:rPr>
              <a:t>&gt; ENERGIA</a:t>
            </a:r>
          </a:p>
          <a:p>
            <a:pPr marL="342900" indent="-34290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 Miglior apporto di ossigeno con facilitazione all’eliminazione di scorie; </a:t>
            </a:r>
            <a:r>
              <a:rPr lang="it-IT" dirty="0" smtClean="0">
                <a:solidFill>
                  <a:srgbClr val="00B050"/>
                </a:solidFill>
              </a:rPr>
              <a:t>&lt; </a:t>
            </a:r>
            <a:r>
              <a:rPr lang="it-IT" dirty="0" smtClean="0">
                <a:solidFill>
                  <a:srgbClr val="FF0000"/>
                </a:solidFill>
              </a:rPr>
              <a:t>LATTATO E ACIDOSI</a:t>
            </a:r>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r>
              <a:rPr lang="it-IT" dirty="0" smtClean="0"/>
              <a:t>Diminuzione viscosità liquido sinoviale. </a:t>
            </a:r>
            <a:r>
              <a:rPr lang="it-IT" dirty="0" smtClean="0">
                <a:solidFill>
                  <a:srgbClr val="FF0000"/>
                </a:solidFill>
              </a:rPr>
              <a:t>&lt; RISCHIO LONGITUDINALE </a:t>
            </a:r>
            <a:r>
              <a:rPr lang="it-IT" dirty="0" err="1" smtClean="0">
                <a:solidFill>
                  <a:srgbClr val="FF0000"/>
                </a:solidFill>
              </a:rPr>
              <a:t>D’INFORTUNI</a:t>
            </a:r>
            <a:endParaRPr lang="it-IT" dirty="0" smtClean="0">
              <a:solidFill>
                <a:srgbClr val="FF0000"/>
              </a:solidFill>
            </a:endParaRPr>
          </a:p>
          <a:p>
            <a:pPr marL="342900" indent="-342900"/>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982133" y="0"/>
            <a:ext cx="7704667" cy="2438401"/>
          </a:xfrm>
        </p:spPr>
        <p:txBody>
          <a:bodyPr/>
          <a:lstStyle/>
          <a:p>
            <a:r>
              <a:rPr lang="it-IT" b="1" dirty="0" smtClean="0">
                <a:solidFill>
                  <a:srgbClr val="FF0000"/>
                </a:solidFill>
              </a:rPr>
              <a:t>Riscaldamento fisiologico</a:t>
            </a:r>
          </a:p>
        </p:txBody>
      </p:sp>
      <p:sp>
        <p:nvSpPr>
          <p:cNvPr id="3" name="Segnaposto contenuto 2"/>
          <p:cNvSpPr>
            <a:spLocks noGrp="1"/>
          </p:cNvSpPr>
          <p:nvPr>
            <p:ph idx="1"/>
          </p:nvPr>
        </p:nvSpPr>
        <p:spPr/>
        <p:txBody>
          <a:bodyPr/>
          <a:lstStyle/>
          <a:p>
            <a:endParaRPr lang="it-IT" smtClean="0"/>
          </a:p>
          <a:p>
            <a:endParaRPr lang="it-IT" smtClean="0"/>
          </a:p>
          <a:p>
            <a:endParaRPr lang="it-IT" dirty="0" smtClean="0"/>
          </a:p>
        </p:txBody>
      </p:sp>
      <p:sp>
        <p:nvSpPr>
          <p:cNvPr id="4" name="CasellaDiTesto 3"/>
          <p:cNvSpPr txBox="1"/>
          <p:nvPr/>
        </p:nvSpPr>
        <p:spPr>
          <a:xfrm>
            <a:off x="827584" y="1928802"/>
            <a:ext cx="7459192" cy="3139321"/>
          </a:xfrm>
          <a:prstGeom prst="rect">
            <a:avLst/>
          </a:prstGeom>
          <a:noFill/>
        </p:spPr>
        <p:txBody>
          <a:bodyPr wrap="square" rtlCol="0">
            <a:spAutoFit/>
          </a:bodyPr>
          <a:lstStyle/>
          <a:p>
            <a:r>
              <a:rPr lang="it-IT" dirty="0" smtClean="0"/>
              <a:t>Consiste nello svolgere un’attività fisica di bassa intensità, che porti all’aumento di 1-2 gradi della temperatura corporea.  </a:t>
            </a:r>
          </a:p>
          <a:p>
            <a:r>
              <a:rPr lang="it-IT" dirty="0" smtClean="0">
                <a:solidFill>
                  <a:srgbClr val="FF0000"/>
                </a:solidFill>
              </a:rPr>
              <a:t>L’insieme di questo tipo di esercizi viene definito: Riscaldamento fisiologico GENERALE.</a:t>
            </a:r>
          </a:p>
          <a:p>
            <a:endParaRPr lang="it-IT" dirty="0" smtClean="0"/>
          </a:p>
          <a:p>
            <a:r>
              <a:rPr lang="it-IT" dirty="0" smtClean="0"/>
              <a:t>Richiama sangue verso i distretti sollecitati dall’esercizio, preparando il corpo a un migliore utilizzo delle energie e, contemporaneamente, portando a un maggiore afflusso dell’ossigeno trasportato dal sangue, mettendolo a disposizione dei tessuti che ne hanno bisogno.</a:t>
            </a:r>
          </a:p>
          <a:p>
            <a:r>
              <a:rPr lang="it-IT" dirty="0" smtClean="0">
                <a:solidFill>
                  <a:srgbClr val="FF0000"/>
                </a:solidFill>
              </a:rPr>
              <a:t>L’insieme di questo tipo di esercizi più legati al segmento-specifico viene definito: Riscaldamento fisiologico COLLEGATO.</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r>
              <a:rPr lang="it-IT" b="1" dirty="0" smtClean="0">
                <a:solidFill>
                  <a:srgbClr val="FF0000"/>
                </a:solidFill>
              </a:rPr>
              <a:t>Riscaldamento fisiologico</a:t>
            </a:r>
          </a:p>
        </p:txBody>
      </p:sp>
      <p:sp>
        <p:nvSpPr>
          <p:cNvPr id="5" name="Segnaposto testo 4"/>
          <p:cNvSpPr>
            <a:spLocks noGrp="1"/>
          </p:cNvSpPr>
          <p:nvPr>
            <p:ph type="body" idx="1"/>
          </p:nvPr>
        </p:nvSpPr>
        <p:spPr/>
        <p:txBody>
          <a:bodyPr/>
          <a:lstStyle/>
          <a:p>
            <a:r>
              <a:rPr lang="it-IT" dirty="0" smtClean="0">
                <a:solidFill>
                  <a:srgbClr val="FF0000"/>
                </a:solidFill>
              </a:rPr>
              <a:t>GENERALE</a:t>
            </a:r>
          </a:p>
        </p:txBody>
      </p:sp>
      <p:sp>
        <p:nvSpPr>
          <p:cNvPr id="3" name="Segnaposto contenuto 2"/>
          <p:cNvSpPr>
            <a:spLocks noGrp="1"/>
          </p:cNvSpPr>
          <p:nvPr>
            <p:ph sz="half" idx="2"/>
          </p:nvPr>
        </p:nvSpPr>
        <p:spPr/>
        <p:txBody>
          <a:bodyPr>
            <a:normAutofit fontScale="85000" lnSpcReduction="10000"/>
          </a:bodyPr>
          <a:lstStyle/>
          <a:p>
            <a:r>
              <a:rPr lang="it-IT" smtClean="0"/>
              <a:t>Consiste in movimenti che non necessariamente coinvolgono segmenti corporei che saranno principalmente reclutati durante la gara;</a:t>
            </a:r>
          </a:p>
          <a:p>
            <a:r>
              <a:rPr lang="it-IT" smtClean="0"/>
              <a:t>L’obbiettivo è favorire un incremento della temperatura corporea e del flusso sanguigno utilizzando grandi gruppi muscolari.</a:t>
            </a:r>
          </a:p>
          <a:p>
            <a:endParaRPr lang="it-IT" smtClean="0"/>
          </a:p>
          <a:p>
            <a:r>
              <a:rPr lang="it-IT" smtClean="0"/>
              <a:t>Esempio: CORSA.</a:t>
            </a:r>
            <a:endParaRPr lang="it-IT" dirty="0" smtClean="0"/>
          </a:p>
        </p:txBody>
      </p:sp>
      <p:sp>
        <p:nvSpPr>
          <p:cNvPr id="6" name="Segnaposto testo 5"/>
          <p:cNvSpPr>
            <a:spLocks noGrp="1"/>
          </p:cNvSpPr>
          <p:nvPr>
            <p:ph type="body" sz="quarter" idx="3"/>
          </p:nvPr>
        </p:nvSpPr>
        <p:spPr/>
        <p:txBody>
          <a:bodyPr/>
          <a:lstStyle/>
          <a:p>
            <a:r>
              <a:rPr lang="it-IT" dirty="0" smtClean="0">
                <a:solidFill>
                  <a:srgbClr val="FF0000"/>
                </a:solidFill>
              </a:rPr>
              <a:t>COLLEGATO</a:t>
            </a:r>
          </a:p>
        </p:txBody>
      </p:sp>
      <p:sp>
        <p:nvSpPr>
          <p:cNvPr id="7" name="Segnaposto contenuto 6"/>
          <p:cNvSpPr>
            <a:spLocks noGrp="1"/>
          </p:cNvSpPr>
          <p:nvPr>
            <p:ph sz="quarter" idx="4"/>
          </p:nvPr>
        </p:nvSpPr>
        <p:spPr/>
        <p:txBody>
          <a:bodyPr>
            <a:normAutofit fontScale="92500" lnSpcReduction="10000"/>
          </a:bodyPr>
          <a:lstStyle/>
          <a:p>
            <a:r>
              <a:rPr lang="it-IT" smtClean="0"/>
              <a:t>Consiste nel riprodurre movimenti che coinvolgono segmenti corporei che verranno maggiormente usati durante la gara; </a:t>
            </a:r>
          </a:p>
          <a:p>
            <a:r>
              <a:rPr lang="it-IT" smtClean="0"/>
              <a:t>L’obbiettivo e’ favorire un aumento della temperatura muscolare settoriale in funzione della gara.</a:t>
            </a:r>
          </a:p>
          <a:p>
            <a:endParaRPr lang="it-IT" smtClean="0"/>
          </a:p>
          <a:p>
            <a:r>
              <a:rPr lang="it-IT" smtClean="0"/>
              <a:t>Esempio: ANDATURE.</a:t>
            </a:r>
          </a:p>
          <a:p>
            <a:endParaRPr lang="it-IT"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a:xfrm>
            <a:off x="982133" y="188640"/>
            <a:ext cx="7704667" cy="1981200"/>
          </a:xfrm>
        </p:spPr>
        <p:txBody>
          <a:bodyPr>
            <a:normAutofit/>
          </a:bodyPr>
          <a:lstStyle/>
          <a:p>
            <a:r>
              <a:rPr lang="it-IT" b="1" dirty="0" smtClean="0">
                <a:solidFill>
                  <a:srgbClr val="FF0000"/>
                </a:solidFill>
                <a:ea typeface="ＭＳ Ｐゴシック" pitchFamily="34" charset="-128"/>
              </a:rPr>
              <a:t>Biomeccanico.</a:t>
            </a:r>
            <a:r>
              <a:rPr lang="it-IT" b="1" dirty="0" smtClean="0">
                <a:solidFill>
                  <a:srgbClr val="00B050"/>
                </a:solidFill>
                <a:ea typeface="ＭＳ Ｐゴシック" pitchFamily="34" charset="-128"/>
              </a:rPr>
              <a:t/>
            </a:r>
            <a:br>
              <a:rPr lang="it-IT" b="1" dirty="0" smtClean="0">
                <a:solidFill>
                  <a:srgbClr val="00B050"/>
                </a:solidFill>
                <a:ea typeface="ＭＳ Ｐゴシック" pitchFamily="34" charset="-128"/>
              </a:rPr>
            </a:br>
            <a:endParaRPr lang="it-IT" b="1" dirty="0" smtClean="0">
              <a:solidFill>
                <a:srgbClr val="00B050"/>
              </a:solidFill>
              <a:ea typeface="ＭＳ Ｐゴシック" pitchFamily="34" charset="-128"/>
            </a:endParaRPr>
          </a:p>
        </p:txBody>
      </p:sp>
      <p:sp>
        <p:nvSpPr>
          <p:cNvPr id="17" name="Ovale 16"/>
          <p:cNvSpPr/>
          <p:nvPr/>
        </p:nvSpPr>
        <p:spPr>
          <a:xfrm>
            <a:off x="1949123" y="1573945"/>
            <a:ext cx="3062310" cy="2724168"/>
          </a:xfrm>
          <a:prstGeom prst="ellipse">
            <a:avLst/>
          </a:prstGeom>
          <a:solidFill>
            <a:schemeClr val="accent1"/>
          </a:solidFill>
          <a:ln w="57150">
            <a:solidFill>
              <a:srgbClr val="002060"/>
            </a:solidFill>
          </a:ln>
          <a:effectLst>
            <a:innerShdw blurRad="63500" dist="50800" dir="13500000">
              <a:prstClr val="black">
                <a:alpha val="50000"/>
              </a:prstClr>
            </a:innerShdw>
            <a:reflection blurRad="12700" stA="26000" endPos="32000" dist="12700" dir="5400000" sy="-100000"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Ovale 18"/>
          <p:cNvSpPr/>
          <p:nvPr/>
        </p:nvSpPr>
        <p:spPr>
          <a:xfrm>
            <a:off x="2504697" y="3062571"/>
            <a:ext cx="3062310" cy="2724168"/>
          </a:xfrm>
          <a:prstGeom prst="ellipse">
            <a:avLst/>
          </a:prstGeom>
          <a:noFill/>
          <a:ln>
            <a:solidFill>
              <a:srgbClr val="FFC000"/>
            </a:solidFill>
          </a:ln>
          <a:effectLst>
            <a:glow rad="101600">
              <a:schemeClr val="accent3">
                <a:satMod val="175000"/>
                <a:alpha val="40000"/>
              </a:schemeClr>
            </a:glow>
            <a:innerShdw blurRad="114300">
              <a:prstClr val="black"/>
            </a:innerShdw>
            <a:reflection blurRad="12700" stA="26000" endPos="32000" dist="12700" dir="5400000" sy="-100000"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Ovale 19"/>
          <p:cNvSpPr/>
          <p:nvPr/>
        </p:nvSpPr>
        <p:spPr>
          <a:xfrm rot="1659410">
            <a:off x="857224" y="2571744"/>
            <a:ext cx="3062310" cy="2724168"/>
          </a:xfrm>
          <a:prstGeom prst="ellipse">
            <a:avLst/>
          </a:prstGeom>
          <a:noFill/>
          <a:ln w="76200">
            <a:solidFill>
              <a:srgbClr val="FF0000"/>
            </a:solidFill>
          </a:ln>
          <a:scene3d>
            <a:camera prst="perspectiveLef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rgbClr val="FF0000"/>
                </a:solidFill>
              </a:ln>
            </a:endParaRPr>
          </a:p>
        </p:txBody>
      </p:sp>
      <p:sp>
        <p:nvSpPr>
          <p:cNvPr id="21" name="CasellaDiTesto 20"/>
          <p:cNvSpPr txBox="1"/>
          <p:nvPr/>
        </p:nvSpPr>
        <p:spPr>
          <a:xfrm>
            <a:off x="1187624" y="3714752"/>
            <a:ext cx="1357322" cy="369332"/>
          </a:xfrm>
          <a:prstGeom prst="rect">
            <a:avLst/>
          </a:prstGeom>
          <a:noFill/>
          <a:ln>
            <a:solidFill>
              <a:srgbClr val="FF0000"/>
            </a:solidFill>
          </a:ln>
        </p:spPr>
        <p:txBody>
          <a:bodyPr wrap="square" rtlCol="0">
            <a:spAutoFit/>
          </a:bodyPr>
          <a:lstStyle/>
          <a:p>
            <a:r>
              <a:rPr lang="it-IT" dirty="0" smtClean="0">
                <a:solidFill>
                  <a:srgbClr val="FF0000"/>
                </a:solidFill>
              </a:rPr>
              <a:t>Fisiologica</a:t>
            </a:r>
            <a:endParaRPr lang="it-IT" dirty="0">
              <a:solidFill>
                <a:srgbClr val="FF0000"/>
              </a:solidFill>
            </a:endParaRPr>
          </a:p>
        </p:txBody>
      </p:sp>
      <p:sp>
        <p:nvSpPr>
          <p:cNvPr id="22" name="CasellaDiTesto 21"/>
          <p:cNvSpPr txBox="1"/>
          <p:nvPr/>
        </p:nvSpPr>
        <p:spPr>
          <a:xfrm>
            <a:off x="2771800" y="1988840"/>
            <a:ext cx="1714512" cy="461665"/>
          </a:xfrm>
          <a:prstGeom prst="rect">
            <a:avLst/>
          </a:prstGeom>
          <a:noFill/>
          <a:ln>
            <a:solidFill>
              <a:srgbClr val="002060"/>
            </a:solidFill>
          </a:ln>
        </p:spPr>
        <p:txBody>
          <a:bodyPr wrap="square" rtlCol="0">
            <a:spAutoFit/>
            <a:scene3d>
              <a:camera prst="orthographicFront"/>
              <a:lightRig rig="threePt" dir="t"/>
            </a:scene3d>
            <a:sp3d extrusionH="57150">
              <a:bevelT w="38100" h="38100" prst="relaxedInset"/>
            </a:sp3d>
          </a:bodyPr>
          <a:lstStyle/>
          <a:p>
            <a:r>
              <a:rPr lang="it-IT" sz="2400" b="1" i="1" dirty="0" smtClean="0">
                <a:solidFill>
                  <a:srgbClr val="0070C0"/>
                </a:solidFill>
              </a:rPr>
              <a:t>Cognitiva</a:t>
            </a:r>
            <a:endParaRPr lang="it-IT" sz="2400" b="1" i="1" dirty="0">
              <a:solidFill>
                <a:srgbClr val="0070C0"/>
              </a:solidFill>
            </a:endParaRPr>
          </a:p>
        </p:txBody>
      </p:sp>
      <p:cxnSp>
        <p:nvCxnSpPr>
          <p:cNvPr id="41" name="Connettore 2 40"/>
          <p:cNvCxnSpPr/>
          <p:nvPr/>
        </p:nvCxnSpPr>
        <p:spPr>
          <a:xfrm flipH="1">
            <a:off x="4989659" y="3060068"/>
            <a:ext cx="2265843" cy="1157991"/>
          </a:xfrm>
          <a:prstGeom prst="straightConnector1">
            <a:avLst/>
          </a:prstGeom>
          <a:ln>
            <a:solidFill>
              <a:schemeClr val="tx1"/>
            </a:solidFill>
            <a:tailEnd type="arrow"/>
          </a:ln>
        </p:spPr>
        <p:style>
          <a:lnRef idx="3">
            <a:schemeClr val="accent4"/>
          </a:lnRef>
          <a:fillRef idx="0">
            <a:schemeClr val="accent4"/>
          </a:fillRef>
          <a:effectRef idx="2">
            <a:schemeClr val="accent4"/>
          </a:effectRef>
          <a:fontRef idx="minor">
            <a:schemeClr val="tx1"/>
          </a:fontRef>
        </p:style>
      </p:cxnSp>
      <p:sp>
        <p:nvSpPr>
          <p:cNvPr id="47" name="CasellaDiTesto 46"/>
          <p:cNvSpPr txBox="1"/>
          <p:nvPr/>
        </p:nvSpPr>
        <p:spPr>
          <a:xfrm>
            <a:off x="5929322" y="5286388"/>
            <a:ext cx="3071834" cy="646331"/>
          </a:xfrm>
          <a:prstGeom prst="rect">
            <a:avLst/>
          </a:prstGeom>
          <a:noFill/>
          <a:ln w="19050">
            <a:solidFill>
              <a:srgbClr val="FFC000"/>
            </a:solidFill>
          </a:ln>
        </p:spPr>
        <p:txBody>
          <a:bodyPr wrap="square" rtlCol="0">
            <a:spAutoFit/>
          </a:bodyPr>
          <a:lstStyle/>
          <a:p>
            <a:r>
              <a:rPr lang="it-IT" dirty="0" smtClean="0">
                <a:solidFill>
                  <a:srgbClr val="FFC000"/>
                </a:solidFill>
              </a:rPr>
              <a:t>Infortuni meccanici</a:t>
            </a:r>
          </a:p>
          <a:p>
            <a:r>
              <a:rPr lang="it-IT" dirty="0" smtClean="0">
                <a:solidFill>
                  <a:srgbClr val="FFC000"/>
                </a:solidFill>
              </a:rPr>
              <a:t> </a:t>
            </a:r>
            <a:endParaRPr lang="it-IT" dirty="0">
              <a:solidFill>
                <a:srgbClr val="FFC000"/>
              </a:solidFill>
            </a:endParaRPr>
          </a:p>
        </p:txBody>
      </p:sp>
      <p:sp>
        <p:nvSpPr>
          <p:cNvPr id="24" name="CasellaDiTesto 23"/>
          <p:cNvSpPr txBox="1"/>
          <p:nvPr/>
        </p:nvSpPr>
        <p:spPr>
          <a:xfrm>
            <a:off x="3811262" y="6429396"/>
            <a:ext cx="3929090" cy="369332"/>
          </a:xfrm>
          <a:prstGeom prst="rect">
            <a:avLst/>
          </a:prstGeom>
          <a:noFill/>
        </p:spPr>
        <p:txBody>
          <a:bodyPr wrap="square" rtlCol="0">
            <a:spAutoFit/>
          </a:bodyPr>
          <a:lstStyle/>
          <a:p>
            <a:r>
              <a:rPr lang="it-IT" dirty="0" smtClean="0"/>
              <a:t>MOTIVAZIONE</a:t>
            </a:r>
            <a:endParaRPr lang="it-IT" dirty="0"/>
          </a:p>
        </p:txBody>
      </p:sp>
    </p:spTree>
    <p:extLst>
      <p:ext uri="{BB962C8B-B14F-4D97-AF65-F5344CB8AC3E}">
        <p14:creationId xmlns:p14="http://schemas.microsoft.com/office/powerpoint/2010/main" val="41134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sse">
  <a:themeElements>
    <a:clrScheme name="Personalizzato 2">
      <a:dk1>
        <a:srgbClr val="171717"/>
      </a:dk1>
      <a:lt1>
        <a:sysClr val="window" lastClr="FFFFFF"/>
      </a:lt1>
      <a:dk2>
        <a:srgbClr val="171717"/>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ss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ss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TM03457496[[fn=Parallasse]]</Template>
  <TotalTime>10247</TotalTime>
  <Words>1844</Words>
  <Application>Microsoft Office PowerPoint</Application>
  <PresentationFormat>Presentazione su schermo (4:3)</PresentationFormat>
  <Paragraphs>200</Paragraphs>
  <Slides>36</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ＭＳ Ｐゴシック</vt:lpstr>
      <vt:lpstr>Arial</vt:lpstr>
      <vt:lpstr>Calibri</vt:lpstr>
      <vt:lpstr>Corbel</vt:lpstr>
      <vt:lpstr>Geneva</vt:lpstr>
      <vt:lpstr>Parallasse</vt:lpstr>
      <vt:lpstr>Come costruire un corretto riscaldamento pre-gara</vt:lpstr>
      <vt:lpstr>Il riscaldamento nel volley: perché parlarne?</vt:lpstr>
      <vt:lpstr>Il riscaldamento o warm-up.  Cos’è?</vt:lpstr>
      <vt:lpstr>Il riscaldamento moderno. Non più solo fisiologia. </vt:lpstr>
      <vt:lpstr>Non solo fisiologia. </vt:lpstr>
      <vt:lpstr>Il riscaldamento fisiologico. </vt:lpstr>
      <vt:lpstr>Riscaldamento fisiologico</vt:lpstr>
      <vt:lpstr>Riscaldamento fisiologico</vt:lpstr>
      <vt:lpstr>Biomeccanico. </vt:lpstr>
      <vt:lpstr>Biomeccanico. Cos’è, a cosa serve?</vt:lpstr>
      <vt:lpstr>Considerazioni</vt:lpstr>
      <vt:lpstr>La Biomeccanica</vt:lpstr>
      <vt:lpstr>La Biomeccanica</vt:lpstr>
      <vt:lpstr>Ergo un riscaldamento biomeccanicamente corretto non prevede l’uso di esercizi isometrici in uno sport di tipo anaerobico allatacido come la pallavolo</vt:lpstr>
      <vt:lpstr>La Biomeccanica punto 2</vt:lpstr>
      <vt:lpstr>Movimenti più simili possibili al gesto tecnico</vt:lpstr>
      <vt:lpstr>Riassumendo:</vt:lpstr>
      <vt:lpstr>Cognitiva. </vt:lpstr>
      <vt:lpstr>Il riscaldamento Cognitivo-attentivo. Cos’è a cosa serve?</vt:lpstr>
      <vt:lpstr>Riscaldare: l’attenzione  1</vt:lpstr>
      <vt:lpstr>     Riscaldare: l’attenzione</vt:lpstr>
      <vt:lpstr>Il sistema visivo: un mezzo per ottenere un miglioramento attenzionale</vt:lpstr>
      <vt:lpstr>Excursus: la visione</vt:lpstr>
      <vt:lpstr>Presentazione standard di PowerPoint</vt:lpstr>
      <vt:lpstr>Visione di gioco </vt:lpstr>
      <vt:lpstr>Riscaldamento con uso della visione: </vt:lpstr>
      <vt:lpstr>Excursus: Lo Stretching</vt:lpstr>
      <vt:lpstr>Stretching dopo gara</vt:lpstr>
      <vt:lpstr>Presentazione standard di PowerPoint</vt:lpstr>
      <vt:lpstr>Da evitare in riscaldamento.</vt:lpstr>
      <vt:lpstr>PROTOCOLLO “TIPO” FASE FISIOLOGICA GENERALE: CORSA</vt:lpstr>
      <vt:lpstr>FASE FISIOLOGICA COLLEGATA: Andature </vt:lpstr>
      <vt:lpstr> Riscaldamento Biomeccanico   </vt:lpstr>
      <vt:lpstr> Riscaldamento con palla   </vt:lpstr>
      <vt:lpstr>Lo stretching</vt:lpstr>
      <vt:lpstr>Grazie dell’attenzione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palestra</dc:creator>
  <cp:lastModifiedBy>Dell</cp:lastModifiedBy>
  <cp:revision>459</cp:revision>
  <dcterms:created xsi:type="dcterms:W3CDTF">2010-10-18T13:38:59Z</dcterms:created>
  <dcterms:modified xsi:type="dcterms:W3CDTF">2020-10-05T12:02:54Z</dcterms:modified>
</cp:coreProperties>
</file>